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9" r:id="rId1"/>
  </p:sldMasterIdLst>
  <p:sldIdLst>
    <p:sldId id="257" r:id="rId2"/>
    <p:sldId id="258" r:id="rId3"/>
    <p:sldId id="259" r:id="rId4"/>
    <p:sldId id="263" r:id="rId5"/>
    <p:sldId id="264" r:id="rId6"/>
    <p:sldId id="265" r:id="rId7"/>
    <p:sldId id="266" r:id="rId8"/>
    <p:sldId id="267" r:id="rId9"/>
    <p:sldId id="268" r:id="rId10"/>
    <p:sldId id="269" r:id="rId11"/>
    <p:sldId id="272" r:id="rId12"/>
    <p:sldId id="273" r:id="rId13"/>
    <p:sldId id="260" r:id="rId14"/>
    <p:sldId id="271" r:id="rId15"/>
    <p:sldId id="270" r:id="rId16"/>
    <p:sldId id="289" r:id="rId17"/>
    <p:sldId id="287" r:id="rId18"/>
    <p:sldId id="288" r:id="rId19"/>
    <p:sldId id="274" r:id="rId20"/>
    <p:sldId id="261" r:id="rId21"/>
    <p:sldId id="275" r:id="rId22"/>
    <p:sldId id="276" r:id="rId23"/>
    <p:sldId id="277" r:id="rId24"/>
    <p:sldId id="279" r:id="rId25"/>
    <p:sldId id="278" r:id="rId26"/>
    <p:sldId id="280" r:id="rId27"/>
    <p:sldId id="281" r:id="rId28"/>
    <p:sldId id="282" r:id="rId29"/>
    <p:sldId id="283" r:id="rId30"/>
    <p:sldId id="262" r:id="rId31"/>
    <p:sldId id="284" r:id="rId32"/>
    <p:sldId id="285" r:id="rId33"/>
    <p:sldId id="286" r:id="rId3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618" autoAdjust="0"/>
    <p:restoredTop sz="94660"/>
  </p:normalViewPr>
  <p:slideViewPr>
    <p:cSldViewPr>
      <p:cViewPr varScale="1">
        <p:scale>
          <a:sx n="72" d="100"/>
          <a:sy n="72" d="100"/>
        </p:scale>
        <p:origin x="1284" y="5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FBFBE2B-D36D-4F04-B447-5408174E5198}" type="datetimeFigureOut">
              <a:rPr lang="en-US" smtClean="0"/>
              <a:pPr/>
              <a:t>9/13/2017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466906-C033-47FA-BC66-AAF1FA4C1F08}" type="slidenum">
              <a:rPr lang="en-US" smtClean="0"/>
              <a:pPr/>
              <a:t>‹#›</a:t>
            </a:fld>
            <a:endParaRPr lang="en-US"/>
          </a:p>
        </p:txBody>
      </p:sp>
    </p:spTree>
    <p:extLst>
      <p:ext uri="{BB962C8B-B14F-4D97-AF65-F5344CB8AC3E}">
        <p14:creationId xmlns:p14="http://schemas.microsoft.com/office/powerpoint/2010/main" val="26972299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FBFBE2B-D36D-4F04-B447-5408174E5198}" type="datetimeFigureOut">
              <a:rPr lang="en-US" smtClean="0"/>
              <a:pPr/>
              <a:t>9/13/2017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466906-C033-47FA-BC66-AAF1FA4C1F08}" type="slidenum">
              <a:rPr lang="en-US" smtClean="0"/>
              <a:pPr/>
              <a:t>‹#›</a:t>
            </a:fld>
            <a:endParaRPr lang="en-US"/>
          </a:p>
        </p:txBody>
      </p:sp>
    </p:spTree>
    <p:extLst>
      <p:ext uri="{BB962C8B-B14F-4D97-AF65-F5344CB8AC3E}">
        <p14:creationId xmlns:p14="http://schemas.microsoft.com/office/powerpoint/2010/main" val="38589626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FBFBE2B-D36D-4F04-B447-5408174E5198}" type="datetimeFigureOut">
              <a:rPr lang="en-US" smtClean="0"/>
              <a:pPr/>
              <a:t>9/13/2017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466906-C033-47FA-BC66-AAF1FA4C1F08}" type="slidenum">
              <a:rPr lang="en-US" smtClean="0"/>
              <a:pPr/>
              <a:t>‹#›</a:t>
            </a:fld>
            <a:endParaRPr lang="en-US"/>
          </a:p>
        </p:txBody>
      </p:sp>
    </p:spTree>
    <p:extLst>
      <p:ext uri="{BB962C8B-B14F-4D97-AF65-F5344CB8AC3E}">
        <p14:creationId xmlns:p14="http://schemas.microsoft.com/office/powerpoint/2010/main" val="23952982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FBFBE2B-D36D-4F04-B447-5408174E5198}" type="datetimeFigureOut">
              <a:rPr lang="en-US" smtClean="0"/>
              <a:pPr/>
              <a:t>9/13/2017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466906-C033-47FA-BC66-AAF1FA4C1F08}" type="slidenum">
              <a:rPr lang="en-US" smtClean="0"/>
              <a:pPr/>
              <a:t>‹#›</a:t>
            </a:fld>
            <a:endParaRPr lang="en-US"/>
          </a:p>
        </p:txBody>
      </p:sp>
    </p:spTree>
    <p:extLst>
      <p:ext uri="{BB962C8B-B14F-4D97-AF65-F5344CB8AC3E}">
        <p14:creationId xmlns:p14="http://schemas.microsoft.com/office/powerpoint/2010/main" val="7558255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smtClean="0"/>
              <a:t>Click to edit Master title style</a:t>
            </a:r>
            <a:endParaRPr lang="en-US"/>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FBFBE2B-D36D-4F04-B447-5408174E5198}" type="datetimeFigureOut">
              <a:rPr lang="en-US" smtClean="0"/>
              <a:pPr/>
              <a:t>9/13/2017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466906-C033-47FA-BC66-AAF1FA4C1F08}" type="slidenum">
              <a:rPr lang="en-US" smtClean="0"/>
              <a:pPr/>
              <a:t>‹#›</a:t>
            </a:fld>
            <a:endParaRPr lang="en-US"/>
          </a:p>
        </p:txBody>
      </p:sp>
    </p:spTree>
    <p:extLst>
      <p:ext uri="{BB962C8B-B14F-4D97-AF65-F5344CB8AC3E}">
        <p14:creationId xmlns:p14="http://schemas.microsoft.com/office/powerpoint/2010/main" val="33660183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FBFBE2B-D36D-4F04-B447-5408174E5198}" type="datetimeFigureOut">
              <a:rPr lang="en-US" smtClean="0"/>
              <a:pPr/>
              <a:t>9/13/2017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F466906-C033-47FA-BC66-AAF1FA4C1F08}" type="slidenum">
              <a:rPr lang="en-US" smtClean="0"/>
              <a:pPr/>
              <a:t>‹#›</a:t>
            </a:fld>
            <a:endParaRPr lang="en-US"/>
          </a:p>
        </p:txBody>
      </p:sp>
    </p:spTree>
    <p:extLst>
      <p:ext uri="{BB962C8B-B14F-4D97-AF65-F5344CB8AC3E}">
        <p14:creationId xmlns:p14="http://schemas.microsoft.com/office/powerpoint/2010/main" val="33897436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FBFBE2B-D36D-4F04-B447-5408174E5198}" type="datetimeFigureOut">
              <a:rPr lang="en-US" smtClean="0"/>
              <a:pPr/>
              <a:t>9/13/2017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F466906-C033-47FA-BC66-AAF1FA4C1F08}" type="slidenum">
              <a:rPr lang="en-US" smtClean="0"/>
              <a:pPr/>
              <a:t>‹#›</a:t>
            </a:fld>
            <a:endParaRPr lang="en-US"/>
          </a:p>
        </p:txBody>
      </p:sp>
    </p:spTree>
    <p:extLst>
      <p:ext uri="{BB962C8B-B14F-4D97-AF65-F5344CB8AC3E}">
        <p14:creationId xmlns:p14="http://schemas.microsoft.com/office/powerpoint/2010/main" val="34476393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FBFBE2B-D36D-4F04-B447-5408174E5198}" type="datetimeFigureOut">
              <a:rPr lang="en-US" smtClean="0"/>
              <a:pPr/>
              <a:t>9/13/2017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F466906-C033-47FA-BC66-AAF1FA4C1F08}" type="slidenum">
              <a:rPr lang="en-US" smtClean="0"/>
              <a:pPr/>
              <a:t>‹#›</a:t>
            </a:fld>
            <a:endParaRPr lang="en-US"/>
          </a:p>
        </p:txBody>
      </p:sp>
    </p:spTree>
    <p:extLst>
      <p:ext uri="{BB962C8B-B14F-4D97-AF65-F5344CB8AC3E}">
        <p14:creationId xmlns:p14="http://schemas.microsoft.com/office/powerpoint/2010/main" val="20657590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FBFBE2B-D36D-4F04-B447-5408174E5198}" type="datetimeFigureOut">
              <a:rPr lang="en-US" smtClean="0"/>
              <a:pPr/>
              <a:t>9/13/2017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F466906-C033-47FA-BC66-AAF1FA4C1F08}" type="slidenum">
              <a:rPr lang="en-US" smtClean="0"/>
              <a:pPr/>
              <a:t>‹#›</a:t>
            </a:fld>
            <a:endParaRPr lang="en-US"/>
          </a:p>
        </p:txBody>
      </p:sp>
    </p:spTree>
    <p:extLst>
      <p:ext uri="{BB962C8B-B14F-4D97-AF65-F5344CB8AC3E}">
        <p14:creationId xmlns:p14="http://schemas.microsoft.com/office/powerpoint/2010/main" val="22335183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FBFBE2B-D36D-4F04-B447-5408174E5198}" type="datetimeFigureOut">
              <a:rPr lang="en-US" smtClean="0"/>
              <a:pPr/>
              <a:t>9/13/2017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F466906-C033-47FA-BC66-AAF1FA4C1F08}" type="slidenum">
              <a:rPr lang="en-US" smtClean="0"/>
              <a:pPr/>
              <a:t>‹#›</a:t>
            </a:fld>
            <a:endParaRPr lang="en-US"/>
          </a:p>
        </p:txBody>
      </p:sp>
    </p:spTree>
    <p:extLst>
      <p:ext uri="{BB962C8B-B14F-4D97-AF65-F5344CB8AC3E}">
        <p14:creationId xmlns:p14="http://schemas.microsoft.com/office/powerpoint/2010/main" val="26206938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FBFBE2B-D36D-4F04-B447-5408174E5198}" type="datetimeFigureOut">
              <a:rPr lang="en-US" smtClean="0"/>
              <a:pPr/>
              <a:t>9/13/2017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F466906-C033-47FA-BC66-AAF1FA4C1F08}" type="slidenum">
              <a:rPr lang="en-US" smtClean="0"/>
              <a:pPr/>
              <a:t>‹#›</a:t>
            </a:fld>
            <a:endParaRPr lang="en-US"/>
          </a:p>
        </p:txBody>
      </p:sp>
    </p:spTree>
    <p:extLst>
      <p:ext uri="{BB962C8B-B14F-4D97-AF65-F5344CB8AC3E}">
        <p14:creationId xmlns:p14="http://schemas.microsoft.com/office/powerpoint/2010/main" val="29786682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5FBFBE2B-D36D-4F04-B447-5408174E5198}" type="datetimeFigureOut">
              <a:rPr lang="en-US" smtClean="0"/>
              <a:pPr/>
              <a:t>9/13/2017</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CF466906-C033-47FA-BC66-AAF1FA4C1F08}" type="slidenum">
              <a:rPr lang="en-US" smtClean="0"/>
              <a:pPr/>
              <a:t>‹#›</a:t>
            </a:fld>
            <a:endParaRPr lang="en-US"/>
          </a:p>
        </p:txBody>
      </p:sp>
    </p:spTree>
    <p:extLst>
      <p:ext uri="{BB962C8B-B14F-4D97-AF65-F5344CB8AC3E}">
        <p14:creationId xmlns:p14="http://schemas.microsoft.com/office/powerpoint/2010/main" val="4008674115"/>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err="1" smtClean="0"/>
              <a:t>Chương</a:t>
            </a:r>
            <a:r>
              <a:rPr lang="en-US" dirty="0" smtClean="0"/>
              <a:t> 1 – </a:t>
            </a:r>
            <a:r>
              <a:rPr lang="en-US" dirty="0" err="1" smtClean="0"/>
              <a:t>Các</a:t>
            </a:r>
            <a:r>
              <a:rPr lang="en-US" dirty="0" smtClean="0"/>
              <a:t> </a:t>
            </a:r>
            <a:r>
              <a:rPr lang="en-US" dirty="0" err="1" smtClean="0"/>
              <a:t>đặc</a:t>
            </a:r>
            <a:r>
              <a:rPr lang="en-US" dirty="0" smtClean="0"/>
              <a:t> </a:t>
            </a:r>
            <a:r>
              <a:rPr lang="en-US" dirty="0" err="1" smtClean="0"/>
              <a:t>điểm</a:t>
            </a:r>
            <a:r>
              <a:rPr lang="en-US" dirty="0" smtClean="0"/>
              <a:t> </a:t>
            </a:r>
            <a:r>
              <a:rPr lang="en-US" dirty="0" err="1" smtClean="0"/>
              <a:t>mới</a:t>
            </a:r>
            <a:r>
              <a:rPr lang="en-US" dirty="0" smtClean="0"/>
              <a:t> </a:t>
            </a:r>
            <a:r>
              <a:rPr lang="en-US" dirty="0" err="1" smtClean="0"/>
              <a:t>của</a:t>
            </a:r>
            <a:r>
              <a:rPr lang="en-US" dirty="0" smtClean="0"/>
              <a:t> </a:t>
            </a:r>
            <a:r>
              <a:rPr lang="en-US" dirty="0" err="1" smtClean="0"/>
              <a:t>ngôn</a:t>
            </a:r>
            <a:r>
              <a:rPr lang="en-US" dirty="0" smtClean="0"/>
              <a:t> </a:t>
            </a:r>
            <a:r>
              <a:rPr lang="en-US" dirty="0" err="1" smtClean="0"/>
              <a:t>ngữ</a:t>
            </a:r>
            <a:r>
              <a:rPr lang="en-US" dirty="0" smtClean="0"/>
              <a:t> C#</a:t>
            </a:r>
            <a:endParaRPr lang="en-US" dirty="0"/>
          </a:p>
        </p:txBody>
      </p:sp>
      <p:sp>
        <p:nvSpPr>
          <p:cNvPr id="3" name="Content Placeholder 2"/>
          <p:cNvSpPr>
            <a:spLocks noGrp="1"/>
          </p:cNvSpPr>
          <p:nvPr>
            <p:ph idx="1"/>
          </p:nvPr>
        </p:nvSpPr>
        <p:spPr/>
        <p:txBody>
          <a:bodyPr/>
          <a:lstStyle/>
          <a:p>
            <a:r>
              <a:rPr lang="en-US" dirty="0" err="1" smtClean="0"/>
              <a:t>Mục</a:t>
            </a:r>
            <a:r>
              <a:rPr lang="en-US" dirty="0" smtClean="0"/>
              <a:t> </a:t>
            </a:r>
            <a:r>
              <a:rPr lang="en-US" dirty="0" err="1" smtClean="0"/>
              <a:t>tiêu</a:t>
            </a:r>
            <a:r>
              <a:rPr lang="en-US" dirty="0" smtClean="0"/>
              <a:t>: SV </a:t>
            </a:r>
            <a:r>
              <a:rPr lang="en-US" dirty="0" err="1" smtClean="0"/>
              <a:t>hiểu</a:t>
            </a:r>
            <a:r>
              <a:rPr lang="en-US" dirty="0" smtClean="0"/>
              <a:t> </a:t>
            </a:r>
            <a:r>
              <a:rPr lang="en-US" dirty="0" err="1" smtClean="0"/>
              <a:t>được</a:t>
            </a:r>
            <a:r>
              <a:rPr lang="en-US" dirty="0" smtClean="0"/>
              <a:t> </a:t>
            </a:r>
            <a:r>
              <a:rPr lang="en-US" dirty="0" err="1" smtClean="0"/>
              <a:t>các</a:t>
            </a:r>
            <a:r>
              <a:rPr lang="en-US" dirty="0" smtClean="0"/>
              <a:t> </a:t>
            </a:r>
            <a:r>
              <a:rPr lang="en-US" dirty="0" err="1" smtClean="0"/>
              <a:t>kiểu</a:t>
            </a:r>
            <a:r>
              <a:rPr lang="en-US" dirty="0" smtClean="0"/>
              <a:t> </a:t>
            </a:r>
            <a:r>
              <a:rPr lang="en-US" dirty="0" err="1" smtClean="0"/>
              <a:t>dữ</a:t>
            </a:r>
            <a:r>
              <a:rPr lang="en-US" dirty="0" smtClean="0"/>
              <a:t> </a:t>
            </a:r>
            <a:r>
              <a:rPr lang="en-US" dirty="0" err="1" smtClean="0"/>
              <a:t>liệu</a:t>
            </a:r>
            <a:r>
              <a:rPr lang="en-US" dirty="0" smtClean="0"/>
              <a:t>, </a:t>
            </a:r>
            <a:r>
              <a:rPr lang="en-US" dirty="0" err="1" smtClean="0"/>
              <a:t>hằng</a:t>
            </a:r>
            <a:r>
              <a:rPr lang="en-US" dirty="0" smtClean="0"/>
              <a:t>, </a:t>
            </a:r>
            <a:r>
              <a:rPr lang="en-US" dirty="0" err="1" smtClean="0"/>
              <a:t>biến</a:t>
            </a:r>
            <a:r>
              <a:rPr lang="en-US" dirty="0" smtClean="0"/>
              <a:t>, </a:t>
            </a:r>
            <a:r>
              <a:rPr lang="en-US" dirty="0" err="1" smtClean="0"/>
              <a:t>toán</a:t>
            </a:r>
            <a:r>
              <a:rPr lang="en-US" dirty="0" smtClean="0"/>
              <a:t> </a:t>
            </a:r>
            <a:r>
              <a:rPr lang="en-US" dirty="0" err="1" smtClean="0"/>
              <a:t>tử</a:t>
            </a:r>
            <a:r>
              <a:rPr lang="en-US" dirty="0" smtClean="0"/>
              <a:t>, </a:t>
            </a:r>
            <a:r>
              <a:rPr lang="en-US" dirty="0" err="1" smtClean="0"/>
              <a:t>hàm</a:t>
            </a:r>
            <a:r>
              <a:rPr lang="en-US" dirty="0" smtClean="0"/>
              <a:t> </a:t>
            </a:r>
            <a:r>
              <a:rPr lang="en-US" dirty="0" err="1" smtClean="0"/>
              <a:t>thao</a:t>
            </a:r>
            <a:r>
              <a:rPr lang="en-US" dirty="0" smtClean="0"/>
              <a:t> </a:t>
            </a:r>
            <a:r>
              <a:rPr lang="en-US" dirty="0" err="1" smtClean="0"/>
              <a:t>tác</a:t>
            </a:r>
            <a:r>
              <a:rPr lang="en-US" dirty="0" smtClean="0"/>
              <a:t> </a:t>
            </a:r>
            <a:r>
              <a:rPr lang="en-US" dirty="0" err="1" smtClean="0"/>
              <a:t>trên</a:t>
            </a:r>
            <a:r>
              <a:rPr lang="en-US" dirty="0" smtClean="0"/>
              <a:t> </a:t>
            </a:r>
            <a:r>
              <a:rPr lang="en-US" dirty="0" err="1" smtClean="0"/>
              <a:t>toán</a:t>
            </a:r>
            <a:r>
              <a:rPr lang="en-US" dirty="0" smtClean="0"/>
              <a:t> </a:t>
            </a:r>
            <a:r>
              <a:rPr lang="en-US" dirty="0" err="1" smtClean="0"/>
              <a:t>tử</a:t>
            </a:r>
            <a:r>
              <a:rPr lang="en-US" dirty="0" smtClean="0"/>
              <a:t> </a:t>
            </a:r>
            <a:r>
              <a:rPr lang="en-US" dirty="0" err="1" smtClean="0"/>
              <a:t>và</a:t>
            </a:r>
            <a:r>
              <a:rPr lang="en-US" dirty="0" smtClean="0"/>
              <a:t> </a:t>
            </a:r>
            <a:r>
              <a:rPr lang="en-US" dirty="0" err="1" smtClean="0"/>
              <a:t>sử</a:t>
            </a:r>
            <a:r>
              <a:rPr lang="en-US" dirty="0" smtClean="0"/>
              <a:t> </a:t>
            </a:r>
            <a:r>
              <a:rPr lang="en-US" dirty="0" err="1" smtClean="0"/>
              <a:t>dụng</a:t>
            </a:r>
            <a:r>
              <a:rPr lang="en-US" dirty="0" smtClean="0"/>
              <a:t> </a:t>
            </a:r>
            <a:r>
              <a:rPr lang="en-US" dirty="0" err="1" smtClean="0"/>
              <a:t>được</a:t>
            </a:r>
            <a:r>
              <a:rPr lang="en-US" dirty="0" smtClean="0"/>
              <a:t> </a:t>
            </a:r>
            <a:r>
              <a:rPr lang="en-US" dirty="0" err="1" smtClean="0"/>
              <a:t>trong</a:t>
            </a:r>
            <a:r>
              <a:rPr lang="en-US" dirty="0" smtClean="0"/>
              <a:t> </a:t>
            </a:r>
            <a:r>
              <a:rPr lang="en-US" dirty="0" err="1" smtClean="0"/>
              <a:t>chương</a:t>
            </a:r>
            <a:r>
              <a:rPr lang="en-US" dirty="0" smtClean="0"/>
              <a:t> </a:t>
            </a:r>
            <a:r>
              <a:rPr lang="en-US" smtClean="0"/>
              <a:t>trình</a:t>
            </a:r>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5400" smtClean="0"/>
              <a:t>1. Các kiểu dữ liệu và đặc điểm kiểu dữ liệu</a:t>
            </a:r>
            <a:endParaRPr lang="en-US"/>
          </a:p>
        </p:txBody>
      </p:sp>
      <p:sp>
        <p:nvSpPr>
          <p:cNvPr id="3" name="Content Placeholder 2"/>
          <p:cNvSpPr>
            <a:spLocks noGrp="1"/>
          </p:cNvSpPr>
          <p:nvPr>
            <p:ph idx="1"/>
          </p:nvPr>
        </p:nvSpPr>
        <p:spPr/>
        <p:txBody>
          <a:bodyPr/>
          <a:lstStyle/>
          <a:p>
            <a:r>
              <a:rPr lang="en-US" smtClean="0"/>
              <a:t>Để không bị lỗi chúng ta phải chuyển đổi tường minh như sau:</a:t>
            </a:r>
          </a:p>
          <a:p>
            <a:pPr lvl="1">
              <a:buNone/>
            </a:pPr>
            <a:r>
              <a:rPr lang="vi-VN" smtClean="0"/>
              <a:t>short x;</a:t>
            </a:r>
          </a:p>
          <a:p>
            <a:pPr lvl="1">
              <a:buNone/>
            </a:pPr>
            <a:r>
              <a:rPr lang="vi-VN" smtClean="0"/>
              <a:t>int y = 500;</a:t>
            </a:r>
          </a:p>
          <a:p>
            <a:pPr lvl="1">
              <a:buNone/>
            </a:pPr>
            <a:r>
              <a:rPr lang="vi-VN" smtClean="0"/>
              <a:t>x = (short) y;     // Ép kiểu tường minh, trình biên dịch không </a:t>
            </a:r>
            <a:r>
              <a:rPr lang="en-US" smtClean="0"/>
              <a:t>							</a:t>
            </a:r>
            <a:r>
              <a:rPr lang="vi-VN" smtClean="0"/>
              <a:t>báo lỗi</a:t>
            </a:r>
            <a:endParaRPr 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smtClean="0"/>
              <a:t>Chuyển đổi kiểu dữ liệu:</a:t>
            </a:r>
          </a:p>
          <a:p>
            <a:pPr lvl="1"/>
            <a:r>
              <a:rPr lang="en-US" smtClean="0"/>
              <a:t>int	Convert.ToInt32(…)</a:t>
            </a:r>
          </a:p>
          <a:p>
            <a:pPr lvl="1"/>
            <a:r>
              <a:rPr lang="en-US" smtClean="0"/>
              <a:t>long	Convert.ToInt64(…)</a:t>
            </a:r>
          </a:p>
          <a:p>
            <a:pPr lvl="1"/>
            <a:r>
              <a:rPr lang="en-US" smtClean="0"/>
              <a:t>float	Convert.ToSingle(…)</a:t>
            </a:r>
          </a:p>
          <a:p>
            <a:pPr lvl="1"/>
            <a:r>
              <a:rPr lang="en-US" smtClean="0"/>
              <a:t>double	Convert.ToDouble(…)</a:t>
            </a:r>
          </a:p>
          <a:p>
            <a:pPr lvl="1"/>
            <a:r>
              <a:rPr lang="en-US" smtClean="0"/>
              <a:t>char	Convert.Tochar(…)</a:t>
            </a:r>
          </a:p>
          <a:p>
            <a:pPr lvl="1"/>
            <a:r>
              <a:rPr lang="en-US" smtClean="0"/>
              <a:t>string	Convert.ToString(…)</a:t>
            </a:r>
          </a:p>
          <a:p>
            <a:pPr lvl="1"/>
            <a:r>
              <a:rPr lang="en-US" smtClean="0"/>
              <a:t>bool	Convert.ToBoolean(…)</a:t>
            </a:r>
            <a:endParaRPr 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smtClean="0"/>
              <a:t>Ví dụ chuyển đổi kiểu dữ liệu:</a:t>
            </a:r>
            <a:endParaRPr 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mtClean="0"/>
              <a:t>2. Hằng, biến</a:t>
            </a:r>
            <a:endParaRPr lang="en-US"/>
          </a:p>
        </p:txBody>
      </p:sp>
      <p:sp>
        <p:nvSpPr>
          <p:cNvPr id="3" name="Content Placeholder 2"/>
          <p:cNvSpPr>
            <a:spLocks noGrp="1"/>
          </p:cNvSpPr>
          <p:nvPr>
            <p:ph idx="1"/>
          </p:nvPr>
        </p:nvSpPr>
        <p:spPr/>
        <p:txBody>
          <a:bodyPr/>
          <a:lstStyle/>
          <a:p>
            <a:r>
              <a:rPr lang="en-US" smtClean="0"/>
              <a:t>Biến: vùng nhớ lưu trữ với 1 kiểu dữ liệu</a:t>
            </a:r>
          </a:p>
          <a:p>
            <a:r>
              <a:rPr lang="en-US" smtClean="0"/>
              <a:t>Ví dụ:</a:t>
            </a:r>
          </a:p>
          <a:p>
            <a:pPr lvl="1">
              <a:buNone/>
            </a:pPr>
            <a:r>
              <a:rPr lang="en-US" smtClean="0"/>
              <a:t>int x;</a:t>
            </a:r>
          </a:p>
          <a:p>
            <a:pPr lvl="1">
              <a:buNone/>
            </a:pPr>
            <a:r>
              <a:rPr lang="en-US" smtClean="0"/>
              <a:t>int y;</a:t>
            </a:r>
          </a:p>
          <a:p>
            <a:pPr>
              <a:buFont typeface="Arial" pitchFamily="34" charset="0"/>
              <a:buChar char="•"/>
            </a:pPr>
            <a:r>
              <a:rPr lang="en-US" smtClean="0"/>
              <a:t>Biến có thể được khởi tạo giá trị ngay khi khai báo hoặc có thể được gán bất cứ lúc nào trong chương trình</a:t>
            </a:r>
          </a:p>
          <a:p>
            <a:pPr>
              <a:buFont typeface="Arial" pitchFamily="34" charset="0"/>
              <a:buChar char="•"/>
            </a:pPr>
            <a:endParaRPr lang="en-US" smtClean="0"/>
          </a:p>
          <a:p>
            <a:pPr lvl="1">
              <a:buNone/>
            </a:pPr>
            <a:endParaRPr lang="en-US" smtClean="0"/>
          </a:p>
        </p:txBody>
      </p:sp>
      <p:pic>
        <p:nvPicPr>
          <p:cNvPr id="1026" name="Picture 2"/>
          <p:cNvPicPr>
            <a:picLocks noChangeAspect="1" noChangeArrowheads="1"/>
          </p:cNvPicPr>
          <p:nvPr/>
        </p:nvPicPr>
        <p:blipFill>
          <a:blip r:embed="rId2"/>
          <a:srcRect/>
          <a:stretch>
            <a:fillRect/>
          </a:stretch>
        </p:blipFill>
        <p:spPr bwMode="auto">
          <a:xfrm>
            <a:off x="685800" y="5029200"/>
            <a:ext cx="6248400" cy="1647825"/>
          </a:xfrm>
          <a:prstGeom prst="rect">
            <a:avLst/>
          </a:prstGeom>
          <a:noFill/>
          <a:ln w="9525">
            <a:noFill/>
            <a:miter lim="800000"/>
            <a:headEnd/>
            <a:tailEnd/>
          </a:ln>
          <a:effec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2. Hằng, biến</a:t>
            </a:r>
            <a:endParaRPr lang="en-US"/>
          </a:p>
        </p:txBody>
      </p:sp>
      <p:sp>
        <p:nvSpPr>
          <p:cNvPr id="3" name="Content Placeholder 2"/>
          <p:cNvSpPr>
            <a:spLocks noGrp="1"/>
          </p:cNvSpPr>
          <p:nvPr>
            <p:ph idx="1"/>
          </p:nvPr>
        </p:nvSpPr>
        <p:spPr/>
        <p:txBody>
          <a:bodyPr/>
          <a:lstStyle/>
          <a:p>
            <a:r>
              <a:rPr lang="en-US" smtClean="0"/>
              <a:t>Gán giá trị xác định cho biến: C# yêu cầu khởi tạo trước tri sử dụng</a:t>
            </a:r>
          </a:p>
          <a:p>
            <a:endParaRPr lang="en-US" smtClean="0"/>
          </a:p>
          <a:p>
            <a:endParaRPr lang="en-US" smtClean="0"/>
          </a:p>
          <a:p>
            <a:endParaRPr lang="en-US" smtClean="0"/>
          </a:p>
          <a:p>
            <a:endParaRPr lang="en-US" smtClean="0"/>
          </a:p>
          <a:p>
            <a:r>
              <a:rPr lang="en-US" smtClean="0"/>
              <a:t>Có lỗi xảy ra vì chưa khởi tạo giá trị cho biến </a:t>
            </a:r>
            <a:r>
              <a:rPr lang="en-US" b="1" smtClean="0"/>
              <a:t>bien1</a:t>
            </a:r>
            <a:endParaRPr lang="en-US" b="1"/>
          </a:p>
        </p:txBody>
      </p:sp>
      <p:pic>
        <p:nvPicPr>
          <p:cNvPr id="2050" name="Picture 2"/>
          <p:cNvPicPr>
            <a:picLocks noChangeAspect="1" noChangeArrowheads="1"/>
          </p:cNvPicPr>
          <p:nvPr/>
        </p:nvPicPr>
        <p:blipFill>
          <a:blip r:embed="rId2"/>
          <a:srcRect/>
          <a:stretch>
            <a:fillRect/>
          </a:stretch>
        </p:blipFill>
        <p:spPr bwMode="auto">
          <a:xfrm>
            <a:off x="1295400" y="2133600"/>
            <a:ext cx="4810125" cy="1676400"/>
          </a:xfrm>
          <a:prstGeom prst="rect">
            <a:avLst/>
          </a:prstGeom>
          <a:noFill/>
          <a:ln w="9525">
            <a:noFill/>
            <a:miter lim="800000"/>
            <a:headEnd/>
            <a:tailEnd/>
          </a:ln>
          <a:effec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2. Hằng, biến</a:t>
            </a:r>
            <a:endParaRPr lang="en-US"/>
          </a:p>
        </p:txBody>
      </p:sp>
      <p:sp>
        <p:nvSpPr>
          <p:cNvPr id="3" name="Content Placeholder 2"/>
          <p:cNvSpPr>
            <a:spLocks noGrp="1"/>
          </p:cNvSpPr>
          <p:nvPr>
            <p:ph idx="1"/>
          </p:nvPr>
        </p:nvSpPr>
        <p:spPr/>
        <p:txBody>
          <a:bodyPr/>
          <a:lstStyle/>
          <a:p>
            <a:r>
              <a:rPr lang="en-US" smtClean="0"/>
              <a:t>Hằng</a:t>
            </a:r>
          </a:p>
          <a:p>
            <a:pPr lvl="1"/>
            <a:r>
              <a:rPr lang="en-US" smtClean="0"/>
              <a:t>Hằng cũng là biến nhưng nhưng giá trị của nó không thay đổi</a:t>
            </a:r>
          </a:p>
          <a:p>
            <a:pPr lvl="1"/>
            <a:r>
              <a:rPr lang="en-US" smtClean="0"/>
              <a:t>Ví dụ: những giá trị không thay đổi như số PI, nhiệt độ sôi của nước, tốc độ ánh sáng….</a:t>
            </a:r>
          </a:p>
          <a:p>
            <a:r>
              <a:rPr lang="en-US" smtClean="0"/>
              <a:t>Phân loại hằng:</a:t>
            </a:r>
          </a:p>
          <a:p>
            <a:pPr lvl="1"/>
            <a:r>
              <a:rPr lang="en-US" smtClean="0"/>
              <a:t>Giá trị hằng (literal)</a:t>
            </a:r>
          </a:p>
          <a:p>
            <a:pPr lvl="1"/>
            <a:r>
              <a:rPr lang="en-US" smtClean="0"/>
              <a:t>Hằng biểu tượng (symbolic constant)</a:t>
            </a:r>
          </a:p>
          <a:p>
            <a:pPr lvl="1"/>
            <a:r>
              <a:rPr lang="en-US" smtClean="0"/>
              <a:t>Hằng kiểu liệt kê (enumerations)</a:t>
            </a:r>
          </a:p>
          <a:p>
            <a:pPr lvl="1"/>
            <a:endParaRPr 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2. Hằng, biến</a:t>
            </a:r>
            <a:endParaRPr lang="en-US"/>
          </a:p>
        </p:txBody>
      </p:sp>
      <p:sp>
        <p:nvSpPr>
          <p:cNvPr id="3" name="Content Placeholder 2"/>
          <p:cNvSpPr>
            <a:spLocks noGrp="1"/>
          </p:cNvSpPr>
          <p:nvPr>
            <p:ph idx="1"/>
          </p:nvPr>
        </p:nvSpPr>
        <p:spPr/>
        <p:txBody>
          <a:bodyPr/>
          <a:lstStyle/>
          <a:p>
            <a:r>
              <a:rPr lang="en-US" smtClean="0"/>
              <a:t>Giá trị hằng: không thể thay đổi trong suốt thời gian chạy chương trình</a:t>
            </a:r>
          </a:p>
          <a:p>
            <a:endParaRPr lang="en-US" smtClean="0"/>
          </a:p>
          <a:p>
            <a:r>
              <a:rPr lang="en-US" smtClean="0"/>
              <a:t>Cú pháp khai báo hằng biểu tượng:</a:t>
            </a:r>
          </a:p>
          <a:p>
            <a:pPr lvl="1"/>
            <a:r>
              <a:rPr lang="en-US" smtClean="0"/>
              <a:t>&lt;const&gt; &lt;type&gt; &lt;tên hằng&gt; = &lt;giá trị&gt;;</a:t>
            </a:r>
          </a:p>
          <a:p>
            <a:pPr lvl="1"/>
            <a:endParaRPr lang="en-US" smtClean="0"/>
          </a:p>
          <a:p>
            <a:r>
              <a:rPr lang="en-US" smtClean="0"/>
              <a:t>Ví dụ:</a:t>
            </a:r>
          </a:p>
          <a:p>
            <a:pPr lvl="1"/>
            <a:r>
              <a:rPr lang="en-US" smtClean="0"/>
              <a:t>const int DoSoi = 100;</a:t>
            </a:r>
            <a:endParaRPr 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2. Hằng, biến</a:t>
            </a:r>
            <a:endParaRPr lang="en-US"/>
          </a:p>
        </p:txBody>
      </p:sp>
      <p:sp>
        <p:nvSpPr>
          <p:cNvPr id="3" name="Content Placeholder 2"/>
          <p:cNvSpPr>
            <a:spLocks noGrp="1"/>
          </p:cNvSpPr>
          <p:nvPr>
            <p:ph idx="1"/>
          </p:nvPr>
        </p:nvSpPr>
        <p:spPr/>
        <p:txBody>
          <a:bodyPr/>
          <a:lstStyle/>
          <a:p>
            <a:r>
              <a:rPr lang="en-US" smtClean="0"/>
              <a:t>Hằng kiểu liệt kê: tập hợp các hằng có giá trị không đổi.</a:t>
            </a:r>
          </a:p>
          <a:p>
            <a:r>
              <a:rPr lang="en-US" smtClean="0"/>
              <a:t>Ví dụ: khai báo 2 hằng số là</a:t>
            </a:r>
          </a:p>
          <a:p>
            <a:pPr lvl="1"/>
            <a:r>
              <a:rPr lang="en-US" smtClean="0"/>
              <a:t>const int DoDong=0;</a:t>
            </a:r>
          </a:p>
          <a:p>
            <a:pPr lvl="1"/>
            <a:r>
              <a:rPr lang="en-US" smtClean="0"/>
              <a:t>const int DoSoi= 100;</a:t>
            </a:r>
          </a:p>
          <a:p>
            <a:pPr lvl="1"/>
            <a:r>
              <a:rPr lang="en-US" smtClean="0"/>
              <a:t>Nhu cầu muốn thêm 1 hằng số  như sau:</a:t>
            </a:r>
          </a:p>
          <a:p>
            <a:pPr lvl="1"/>
            <a:r>
              <a:rPr lang="en-US" smtClean="0"/>
              <a:t>const int DoNguoi = 20</a:t>
            </a:r>
          </a:p>
          <a:p>
            <a:pPr lvl="1"/>
            <a:endParaRPr lang="en-US" smtClean="0"/>
          </a:p>
          <a:p>
            <a:pPr lvl="1"/>
            <a:r>
              <a:rPr lang="en-US" smtClean="0"/>
              <a:t>Các hằng số rời rạc nhau mặc dù chúng có liên hệ với nhau (cùng chỉ về các nhiệt độ của nước)</a:t>
            </a:r>
          </a:p>
          <a:p>
            <a:pPr lvl="1"/>
            <a:endParaRPr 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2. Hằng, biến</a:t>
            </a:r>
            <a:endParaRPr lang="en-US"/>
          </a:p>
        </p:txBody>
      </p:sp>
      <p:sp>
        <p:nvSpPr>
          <p:cNvPr id="3" name="Content Placeholder 2"/>
          <p:cNvSpPr>
            <a:spLocks noGrp="1"/>
          </p:cNvSpPr>
          <p:nvPr>
            <p:ph idx="1"/>
          </p:nvPr>
        </p:nvSpPr>
        <p:spPr/>
        <p:txBody>
          <a:bodyPr/>
          <a:lstStyle/>
          <a:p>
            <a:pPr>
              <a:buNone/>
            </a:pPr>
            <a:r>
              <a:rPr lang="en-US" smtClean="0"/>
              <a:t>enum NhietdoNuoc</a:t>
            </a:r>
          </a:p>
          <a:p>
            <a:pPr>
              <a:buNone/>
            </a:pPr>
            <a:r>
              <a:rPr lang="en-US" smtClean="0"/>
              <a:t>{</a:t>
            </a:r>
          </a:p>
          <a:p>
            <a:pPr>
              <a:buNone/>
            </a:pPr>
            <a:r>
              <a:rPr lang="en-US" smtClean="0"/>
              <a:t>	DoDong =0,</a:t>
            </a:r>
          </a:p>
          <a:p>
            <a:pPr>
              <a:buNone/>
            </a:pPr>
            <a:r>
              <a:rPr lang="en-US" smtClean="0"/>
              <a:t>	DoSoi = 100,</a:t>
            </a:r>
          </a:p>
          <a:p>
            <a:pPr>
              <a:buNone/>
            </a:pPr>
            <a:r>
              <a:rPr lang="en-US" smtClean="0"/>
              <a:t>	DoNong=60,</a:t>
            </a:r>
          </a:p>
          <a:p>
            <a:pPr>
              <a:buNone/>
            </a:pPr>
            <a:r>
              <a:rPr lang="en-US" smtClean="0"/>
              <a:t>	DoNguoi=20</a:t>
            </a:r>
          </a:p>
          <a:p>
            <a:pPr>
              <a:buNone/>
            </a:pPr>
            <a:r>
              <a:rPr lang="en-US" smtClean="0"/>
              <a:t>}</a:t>
            </a:r>
            <a:endParaRPr 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2. Hằng, biến</a:t>
            </a:r>
            <a:endParaRPr lang="en-US"/>
          </a:p>
        </p:txBody>
      </p:sp>
      <p:sp>
        <p:nvSpPr>
          <p:cNvPr id="3" name="Content Placeholder 2"/>
          <p:cNvSpPr>
            <a:spLocks noGrp="1"/>
          </p:cNvSpPr>
          <p:nvPr>
            <p:ph idx="1"/>
          </p:nvPr>
        </p:nvSpPr>
        <p:spPr/>
        <p:txBody>
          <a:bodyPr>
            <a:normAutofit/>
          </a:bodyPr>
          <a:lstStyle/>
          <a:p>
            <a:r>
              <a:rPr lang="en-US" smtClean="0"/>
              <a:t>Các giá trị trong kiểu liệt kê tương ứng với một giá trị số. Nếu không khởi tạo giá trị thì sẽ nhận giá trị tiếp theo với thành phần đầu tiên là 0</a:t>
            </a:r>
          </a:p>
          <a:p>
            <a:r>
              <a:rPr lang="en-US" smtClean="0"/>
              <a:t>Ví dụ: </a:t>
            </a:r>
          </a:p>
          <a:p>
            <a:pPr>
              <a:buNone/>
            </a:pPr>
            <a:r>
              <a:rPr lang="en-US" smtClean="0"/>
              <a:t>enum Thutu</a:t>
            </a:r>
          </a:p>
          <a:p>
            <a:pPr>
              <a:buNone/>
            </a:pPr>
            <a:r>
              <a:rPr lang="en-US" smtClean="0"/>
              <a:t>{</a:t>
            </a:r>
          </a:p>
          <a:p>
            <a:pPr lvl="1">
              <a:buNone/>
            </a:pPr>
            <a:r>
              <a:rPr lang="en-US" smtClean="0"/>
              <a:t>Thunhat,</a:t>
            </a:r>
          </a:p>
          <a:p>
            <a:pPr lvl="1">
              <a:buNone/>
            </a:pPr>
            <a:r>
              <a:rPr lang="en-US" smtClean="0"/>
              <a:t>Thuhai,</a:t>
            </a:r>
          </a:p>
          <a:p>
            <a:pPr lvl="1">
              <a:buNone/>
            </a:pPr>
            <a:r>
              <a:rPr lang="en-US" smtClean="0"/>
              <a:t>Thuba=10,</a:t>
            </a:r>
          </a:p>
          <a:p>
            <a:pPr lvl="1">
              <a:buNone/>
            </a:pPr>
            <a:r>
              <a:rPr lang="en-US" smtClean="0"/>
              <a:t>Thutu</a:t>
            </a:r>
          </a:p>
          <a:p>
            <a:pPr>
              <a:buNone/>
            </a:pPr>
            <a:r>
              <a:rPr lang="en-US" smtClean="0"/>
              <a:t>}</a:t>
            </a:r>
          </a:p>
          <a:p>
            <a:r>
              <a:rPr lang="en-US" smtClean="0"/>
              <a:t>Giá trị của Thunhat là 0, Thuhai là 1, Thuba là 10, thutu là 11</a:t>
            </a:r>
          </a:p>
          <a:p>
            <a:pPr lvl="1"/>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smtClean="0"/>
              <a:t>1. Các kiểu dữ liệu và đặc điểm kiểu dữ liệu</a:t>
            </a:r>
          </a:p>
          <a:p>
            <a:r>
              <a:rPr lang="en-US" smtClean="0"/>
              <a:t>2. Hằng, biến</a:t>
            </a:r>
          </a:p>
          <a:p>
            <a:r>
              <a:rPr lang="en-US" smtClean="0"/>
              <a:t>3. Các toán tử</a:t>
            </a:r>
          </a:p>
          <a:p>
            <a:r>
              <a:rPr lang="en-US" smtClean="0"/>
              <a:t>4. Các hàm cơ bản</a:t>
            </a:r>
            <a:endParaRPr 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mtClean="0"/>
              <a:t>3. Các toán tử</a:t>
            </a:r>
            <a:endParaRPr lang="en-US"/>
          </a:p>
        </p:txBody>
      </p:sp>
      <p:sp>
        <p:nvSpPr>
          <p:cNvPr id="3" name="Content Placeholder 2"/>
          <p:cNvSpPr>
            <a:spLocks noGrp="1"/>
          </p:cNvSpPr>
          <p:nvPr>
            <p:ph idx="1"/>
          </p:nvPr>
        </p:nvSpPr>
        <p:spPr/>
        <p:txBody>
          <a:bodyPr>
            <a:normAutofit/>
          </a:bodyPr>
          <a:lstStyle/>
          <a:p>
            <a:pPr>
              <a:buNone/>
            </a:pPr>
            <a:r>
              <a:rPr lang="en-US" sz="3500" smtClean="0"/>
              <a:t>+		cộng		s = a+b;</a:t>
            </a:r>
          </a:p>
          <a:p>
            <a:pPr>
              <a:buNone/>
            </a:pPr>
            <a:r>
              <a:rPr lang="en-US" sz="3500" smtClean="0"/>
              <a:t>-	 	trừ			s = a-b;</a:t>
            </a:r>
          </a:p>
          <a:p>
            <a:pPr>
              <a:buNone/>
            </a:pPr>
            <a:r>
              <a:rPr lang="en-US" sz="3500" smtClean="0"/>
              <a:t>*		nhân		s = a*b;</a:t>
            </a:r>
          </a:p>
          <a:p>
            <a:pPr>
              <a:buNone/>
            </a:pPr>
            <a:r>
              <a:rPr lang="en-US" sz="3500" smtClean="0"/>
              <a:t>/		chia		s = a/b;</a:t>
            </a:r>
          </a:p>
          <a:p>
            <a:pPr>
              <a:buNone/>
            </a:pPr>
            <a:r>
              <a:rPr lang="en-US" sz="3500" smtClean="0"/>
              <a:t>%	chia lấy dư	s = a%b;</a:t>
            </a:r>
          </a:p>
          <a:p>
            <a:endParaRPr lang="en-US" sz="350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3. Các toán tử</a:t>
            </a:r>
            <a:endParaRPr lang="en-US"/>
          </a:p>
        </p:txBody>
      </p:sp>
      <p:sp>
        <p:nvSpPr>
          <p:cNvPr id="3" name="Content Placeholder 2"/>
          <p:cNvSpPr>
            <a:spLocks noGrp="1"/>
          </p:cNvSpPr>
          <p:nvPr>
            <p:ph idx="1"/>
          </p:nvPr>
        </p:nvSpPr>
        <p:spPr/>
        <p:txBody>
          <a:bodyPr>
            <a:normAutofit/>
          </a:bodyPr>
          <a:lstStyle/>
          <a:p>
            <a:pPr>
              <a:buNone/>
            </a:pPr>
            <a:r>
              <a:rPr lang="en-US" sz="3500" smtClean="0"/>
              <a:t>=		gán		a = 1;</a:t>
            </a:r>
          </a:p>
          <a:p>
            <a:pPr>
              <a:buNone/>
            </a:pPr>
            <a:r>
              <a:rPr lang="en-US" sz="3500" smtClean="0"/>
              <a:t>+=	cộng	s+=1;		s=s+1;</a:t>
            </a:r>
          </a:p>
          <a:p>
            <a:pPr>
              <a:buNone/>
            </a:pPr>
            <a:r>
              <a:rPr lang="en-US" sz="3500" smtClean="0"/>
              <a:t>-=	trừ		s-=1;			s = s- 1;</a:t>
            </a:r>
          </a:p>
          <a:p>
            <a:pPr>
              <a:buNone/>
            </a:pPr>
            <a:r>
              <a:rPr lang="en-US" sz="3500" smtClean="0"/>
              <a:t>*=	nhân	s*=2;		s = s*2;</a:t>
            </a:r>
          </a:p>
          <a:p>
            <a:pPr>
              <a:buNone/>
            </a:pPr>
            <a:r>
              <a:rPr lang="en-US" sz="3500" smtClean="0"/>
              <a:t>/= 	chia		s/=2;		s = s/2;</a:t>
            </a:r>
          </a:p>
          <a:p>
            <a:pPr>
              <a:buNone/>
            </a:pPr>
            <a:r>
              <a:rPr lang="en-US" sz="3500" smtClean="0"/>
              <a:t>%=	lấy dư	s%=x;		s=s%x;</a:t>
            </a:r>
            <a:endParaRPr lang="en-US" sz="350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3. Các toán tử</a:t>
            </a:r>
            <a:endParaRPr lang="en-US"/>
          </a:p>
        </p:txBody>
      </p:sp>
      <p:sp>
        <p:nvSpPr>
          <p:cNvPr id="3" name="Content Placeholder 2"/>
          <p:cNvSpPr>
            <a:spLocks noGrp="1"/>
          </p:cNvSpPr>
          <p:nvPr>
            <p:ph idx="1"/>
          </p:nvPr>
        </p:nvSpPr>
        <p:spPr/>
        <p:txBody>
          <a:bodyPr/>
          <a:lstStyle/>
          <a:p>
            <a:pPr>
              <a:buNone/>
            </a:pPr>
            <a:r>
              <a:rPr lang="en-US" smtClean="0"/>
              <a:t>++		tăng lên 1</a:t>
            </a:r>
          </a:p>
          <a:p>
            <a:pPr>
              <a:buNone/>
            </a:pPr>
            <a:r>
              <a:rPr lang="en-US" smtClean="0"/>
              <a:t>int x = 5;</a:t>
            </a:r>
          </a:p>
          <a:p>
            <a:pPr>
              <a:buNone/>
            </a:pPr>
            <a:r>
              <a:rPr lang="en-US" smtClean="0"/>
              <a:t>y = x++;		//x=6; y=5;</a:t>
            </a:r>
          </a:p>
          <a:p>
            <a:pPr>
              <a:buNone/>
            </a:pPr>
            <a:r>
              <a:rPr lang="en-US" smtClean="0"/>
              <a:t>z = ++x;		//x = 7; z=7;</a:t>
            </a:r>
          </a:p>
          <a:p>
            <a:pPr>
              <a:buNone/>
            </a:pPr>
            <a:endParaRPr lang="en-US" smtClean="0"/>
          </a:p>
          <a:p>
            <a:pPr>
              <a:buNone/>
            </a:pPr>
            <a:r>
              <a:rPr lang="en-US" smtClean="0"/>
              <a:t>--		giảm đi 1</a:t>
            </a:r>
          </a:p>
          <a:p>
            <a:pPr>
              <a:buNone/>
            </a:pPr>
            <a:r>
              <a:rPr lang="en-US" smtClean="0"/>
              <a:t>int   x=5;</a:t>
            </a:r>
          </a:p>
          <a:p>
            <a:pPr>
              <a:buNone/>
            </a:pPr>
            <a:r>
              <a:rPr lang="en-US" smtClean="0"/>
              <a:t> y = x--;		//x= 4;y=5;</a:t>
            </a:r>
          </a:p>
          <a:p>
            <a:pPr>
              <a:buNone/>
            </a:pPr>
            <a:r>
              <a:rPr lang="en-US" smtClean="0"/>
              <a:t>z = --x;		//x=3;z =3;</a:t>
            </a:r>
            <a:endParaRPr 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3. Các toán tử</a:t>
            </a:r>
            <a:endParaRPr lang="en-US"/>
          </a:p>
        </p:txBody>
      </p:sp>
      <p:sp>
        <p:nvSpPr>
          <p:cNvPr id="3" name="Content Placeholder 2"/>
          <p:cNvSpPr>
            <a:spLocks noGrp="1"/>
          </p:cNvSpPr>
          <p:nvPr>
            <p:ph idx="1"/>
          </p:nvPr>
        </p:nvSpPr>
        <p:spPr/>
        <p:txBody>
          <a:bodyPr/>
          <a:lstStyle/>
          <a:p>
            <a:pPr>
              <a:buNone/>
            </a:pPr>
            <a:r>
              <a:rPr lang="en-US" smtClean="0"/>
              <a:t>&gt;		so sánh lớn hơn</a:t>
            </a:r>
          </a:p>
          <a:p>
            <a:pPr>
              <a:buNone/>
            </a:pPr>
            <a:r>
              <a:rPr lang="en-US" smtClean="0"/>
              <a:t>int	 x=5;</a:t>
            </a:r>
          </a:p>
          <a:p>
            <a:pPr>
              <a:buNone/>
            </a:pPr>
            <a:r>
              <a:rPr lang="en-US" smtClean="0"/>
              <a:t>int 	y=6;</a:t>
            </a:r>
          </a:p>
          <a:p>
            <a:pPr>
              <a:buNone/>
            </a:pPr>
            <a:r>
              <a:rPr lang="en-US" smtClean="0"/>
              <a:t>bool 	kq =x&gt;y;	//kq= false</a:t>
            </a:r>
          </a:p>
          <a:p>
            <a:pPr>
              <a:buNone/>
            </a:pPr>
            <a:endParaRPr lang="en-US" smtClean="0"/>
          </a:p>
          <a:p>
            <a:pPr>
              <a:buNone/>
            </a:pPr>
            <a:r>
              <a:rPr lang="en-US" smtClean="0"/>
              <a:t>&lt;		so sánh nhỏ hơn</a:t>
            </a:r>
          </a:p>
          <a:p>
            <a:pPr>
              <a:buNone/>
            </a:pPr>
            <a:r>
              <a:rPr lang="en-US" smtClean="0"/>
              <a:t>int 	x=5;</a:t>
            </a:r>
          </a:p>
          <a:p>
            <a:pPr>
              <a:buNone/>
            </a:pPr>
            <a:r>
              <a:rPr lang="en-US" smtClean="0"/>
              <a:t>int 	y=6;</a:t>
            </a:r>
          </a:p>
          <a:p>
            <a:pPr>
              <a:buNone/>
            </a:pPr>
            <a:r>
              <a:rPr lang="en-US" smtClean="0"/>
              <a:t>bool	kq = x&lt;y;	//kq = true</a:t>
            </a:r>
            <a:endParaRPr 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3. Các toán tử</a:t>
            </a:r>
            <a:endParaRPr lang="en-US"/>
          </a:p>
        </p:txBody>
      </p:sp>
      <p:sp>
        <p:nvSpPr>
          <p:cNvPr id="3" name="Content Placeholder 2"/>
          <p:cNvSpPr>
            <a:spLocks noGrp="1"/>
          </p:cNvSpPr>
          <p:nvPr>
            <p:ph idx="1"/>
          </p:nvPr>
        </p:nvSpPr>
        <p:spPr/>
        <p:txBody>
          <a:bodyPr/>
          <a:lstStyle/>
          <a:p>
            <a:pPr>
              <a:buNone/>
            </a:pPr>
            <a:r>
              <a:rPr lang="en-US" smtClean="0"/>
              <a:t>==		so sánh bằng</a:t>
            </a:r>
          </a:p>
          <a:p>
            <a:pPr>
              <a:buNone/>
            </a:pPr>
            <a:r>
              <a:rPr lang="en-US" smtClean="0"/>
              <a:t>int 		x= 6;</a:t>
            </a:r>
          </a:p>
          <a:p>
            <a:pPr>
              <a:buNone/>
            </a:pPr>
            <a:r>
              <a:rPr lang="en-US" smtClean="0"/>
              <a:t>int		y =6;</a:t>
            </a:r>
          </a:p>
          <a:p>
            <a:pPr>
              <a:buNone/>
            </a:pPr>
            <a:r>
              <a:rPr lang="en-US" smtClean="0"/>
              <a:t>bool 		kq = x==y;	//kq = true</a:t>
            </a:r>
          </a:p>
          <a:p>
            <a:pPr>
              <a:buNone/>
            </a:pPr>
            <a:endParaRPr lang="en-US" smtClean="0"/>
          </a:p>
          <a:p>
            <a:pPr>
              <a:buNone/>
            </a:pPr>
            <a:r>
              <a:rPr lang="en-US" smtClean="0"/>
              <a:t>!=		so sánh khác</a:t>
            </a:r>
          </a:p>
          <a:p>
            <a:pPr>
              <a:buNone/>
            </a:pPr>
            <a:r>
              <a:rPr lang="en-US" smtClean="0"/>
              <a:t>int 	x =6;</a:t>
            </a:r>
          </a:p>
          <a:p>
            <a:pPr>
              <a:buNone/>
            </a:pPr>
            <a:r>
              <a:rPr lang="en-US" smtClean="0"/>
              <a:t>int 	y=6;</a:t>
            </a:r>
          </a:p>
          <a:p>
            <a:pPr>
              <a:buNone/>
            </a:pPr>
            <a:r>
              <a:rPr lang="en-US" smtClean="0"/>
              <a:t>bool 	kq = x!=y;	//kq = false</a:t>
            </a:r>
            <a:endParaRPr 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3. Các toán tử</a:t>
            </a:r>
            <a:endParaRPr lang="en-US"/>
          </a:p>
        </p:txBody>
      </p:sp>
      <p:sp>
        <p:nvSpPr>
          <p:cNvPr id="3" name="Content Placeholder 2"/>
          <p:cNvSpPr>
            <a:spLocks noGrp="1"/>
          </p:cNvSpPr>
          <p:nvPr>
            <p:ph idx="1"/>
          </p:nvPr>
        </p:nvSpPr>
        <p:spPr/>
        <p:txBody>
          <a:bodyPr/>
          <a:lstStyle/>
          <a:p>
            <a:pPr>
              <a:buNone/>
            </a:pPr>
            <a:r>
              <a:rPr lang="en-US" smtClean="0"/>
              <a:t>&gt;=		so sánh lớn hơn hoặc bằng</a:t>
            </a:r>
          </a:p>
          <a:p>
            <a:pPr>
              <a:buNone/>
            </a:pPr>
            <a:r>
              <a:rPr lang="en-US" smtClean="0"/>
              <a:t>int x = 6;</a:t>
            </a:r>
          </a:p>
          <a:p>
            <a:pPr>
              <a:buNone/>
            </a:pPr>
            <a:r>
              <a:rPr lang="en-US" smtClean="0"/>
              <a:t>int y = 6;</a:t>
            </a:r>
          </a:p>
          <a:p>
            <a:pPr>
              <a:buNone/>
            </a:pPr>
            <a:r>
              <a:rPr lang="en-US" smtClean="0"/>
              <a:t>bool 	kq = x	&gt;= y;		//kq= true</a:t>
            </a:r>
          </a:p>
          <a:p>
            <a:pPr>
              <a:buNone/>
            </a:pPr>
            <a:endParaRPr lang="en-US" smtClean="0"/>
          </a:p>
          <a:p>
            <a:pPr>
              <a:buNone/>
            </a:pPr>
            <a:r>
              <a:rPr lang="en-US" smtClean="0"/>
              <a:t>&lt;=		so sánh nhỏ hơn hoặc bằng</a:t>
            </a:r>
          </a:p>
          <a:p>
            <a:pPr>
              <a:buNone/>
            </a:pPr>
            <a:r>
              <a:rPr lang="en-US" smtClean="0"/>
              <a:t>int	x = 6;</a:t>
            </a:r>
          </a:p>
          <a:p>
            <a:pPr>
              <a:buNone/>
            </a:pPr>
            <a:r>
              <a:rPr lang="en-US" smtClean="0"/>
              <a:t>int 	y = 6;	</a:t>
            </a:r>
          </a:p>
          <a:p>
            <a:pPr>
              <a:buNone/>
            </a:pPr>
            <a:r>
              <a:rPr lang="en-US" smtClean="0"/>
              <a:t>bool	kq = x&lt;=y;		//kq = true;</a:t>
            </a:r>
            <a:endParaRPr lang="en-US"/>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3. Các toán tử</a:t>
            </a:r>
            <a:endParaRPr lang="en-US"/>
          </a:p>
        </p:txBody>
      </p:sp>
      <p:sp>
        <p:nvSpPr>
          <p:cNvPr id="3" name="Content Placeholder 2"/>
          <p:cNvSpPr>
            <a:spLocks noGrp="1"/>
          </p:cNvSpPr>
          <p:nvPr>
            <p:ph idx="1"/>
          </p:nvPr>
        </p:nvSpPr>
        <p:spPr/>
        <p:txBody>
          <a:bodyPr>
            <a:normAutofit/>
          </a:bodyPr>
          <a:lstStyle/>
          <a:p>
            <a:r>
              <a:rPr lang="en-US" smtClean="0"/>
              <a:t>&amp;&amp;		biểu thức 1 </a:t>
            </a:r>
            <a:r>
              <a:rPr lang="en-US" smtClean="0">
                <a:solidFill>
                  <a:srgbClr val="FF0000"/>
                </a:solidFill>
              </a:rPr>
              <a:t>&amp;&amp;</a:t>
            </a:r>
            <a:r>
              <a:rPr lang="en-US" smtClean="0"/>
              <a:t> biểu thức 2   </a:t>
            </a:r>
          </a:p>
          <a:p>
            <a:r>
              <a:rPr lang="en-US" smtClean="0"/>
              <a:t>Trả về true nếu biểu thức 1 có giá trị true, biểu thức 2 có giá trị true</a:t>
            </a:r>
          </a:p>
          <a:p>
            <a:r>
              <a:rPr lang="en-US" smtClean="0"/>
              <a:t>Trả về false nếu biểu thức 1 có giá trị flase, biểu thức 2 có giá trị false</a:t>
            </a:r>
          </a:p>
          <a:p>
            <a:pPr>
              <a:buNone/>
            </a:pPr>
            <a:r>
              <a:rPr lang="en-US" smtClean="0"/>
              <a:t>int 	x = 5;</a:t>
            </a:r>
          </a:p>
          <a:p>
            <a:pPr>
              <a:buNone/>
            </a:pPr>
            <a:r>
              <a:rPr lang="en-US" smtClean="0"/>
              <a:t>int	 y = 6;</a:t>
            </a:r>
          </a:p>
          <a:p>
            <a:pPr>
              <a:buNone/>
            </a:pPr>
            <a:r>
              <a:rPr lang="en-US" smtClean="0"/>
              <a:t>if( x==5  &amp;&amp; y==6) //true</a:t>
            </a:r>
          </a:p>
          <a:p>
            <a:pPr>
              <a:buNone/>
            </a:pPr>
            <a:r>
              <a:rPr lang="en-US" smtClean="0"/>
              <a:t>{</a:t>
            </a:r>
          </a:p>
          <a:p>
            <a:pPr>
              <a:buNone/>
            </a:pPr>
            <a:endParaRPr lang="en-US" smtClean="0"/>
          </a:p>
          <a:p>
            <a:pPr>
              <a:buNone/>
            </a:pPr>
            <a:r>
              <a:rPr lang="en-US" smtClean="0"/>
              <a:t>}</a:t>
            </a:r>
          </a:p>
          <a:p>
            <a:endParaRPr lang="en-US" smtClean="0"/>
          </a:p>
          <a:p>
            <a:endParaRPr 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3. Các toán tử</a:t>
            </a:r>
            <a:endParaRPr lang="en-US"/>
          </a:p>
        </p:txBody>
      </p:sp>
      <p:sp>
        <p:nvSpPr>
          <p:cNvPr id="3" name="Content Placeholder 2"/>
          <p:cNvSpPr>
            <a:spLocks noGrp="1"/>
          </p:cNvSpPr>
          <p:nvPr>
            <p:ph idx="1"/>
          </p:nvPr>
        </p:nvSpPr>
        <p:spPr/>
        <p:txBody>
          <a:bodyPr>
            <a:normAutofit/>
          </a:bodyPr>
          <a:lstStyle/>
          <a:p>
            <a:r>
              <a:rPr lang="en-US" smtClean="0"/>
              <a:t>||	biểu thức 1 </a:t>
            </a:r>
            <a:r>
              <a:rPr lang="en-US" smtClean="0">
                <a:solidFill>
                  <a:srgbClr val="FF0000"/>
                </a:solidFill>
              </a:rPr>
              <a:t>||</a:t>
            </a:r>
            <a:r>
              <a:rPr lang="en-US" smtClean="0"/>
              <a:t> biểu thức 2</a:t>
            </a:r>
          </a:p>
          <a:p>
            <a:r>
              <a:rPr lang="en-US" smtClean="0"/>
              <a:t>Trả về true nếu biểu thức 1 hoặc biểu thức 2 có giá trị true</a:t>
            </a:r>
          </a:p>
          <a:p>
            <a:r>
              <a:rPr lang="en-US" smtClean="0"/>
              <a:t>Trả về flase nếu biểu thức 1 và biểu thức 2 đều có giá trị false</a:t>
            </a:r>
          </a:p>
          <a:p>
            <a:endParaRPr lang="en-US" smtClean="0"/>
          </a:p>
          <a:p>
            <a:pPr>
              <a:buNone/>
            </a:pPr>
            <a:r>
              <a:rPr lang="en-US" smtClean="0"/>
              <a:t>int 	x = 7;</a:t>
            </a:r>
          </a:p>
          <a:p>
            <a:pPr>
              <a:buNone/>
            </a:pPr>
            <a:r>
              <a:rPr lang="en-US" smtClean="0"/>
              <a:t>int 	y =6;</a:t>
            </a:r>
          </a:p>
          <a:p>
            <a:pPr>
              <a:buNone/>
            </a:pPr>
            <a:r>
              <a:rPr lang="en-US" smtClean="0"/>
              <a:t>if( x==5  || y==6)		//true</a:t>
            </a:r>
          </a:p>
          <a:p>
            <a:pPr>
              <a:buNone/>
            </a:pPr>
            <a:r>
              <a:rPr lang="en-US" smtClean="0"/>
              <a:t>{</a:t>
            </a:r>
          </a:p>
          <a:p>
            <a:pPr>
              <a:buNone/>
            </a:pPr>
            <a:endParaRPr lang="en-US" smtClean="0"/>
          </a:p>
          <a:p>
            <a:pPr>
              <a:buNone/>
            </a:pPr>
            <a:r>
              <a:rPr lang="en-US" smtClean="0"/>
              <a:t>}</a:t>
            </a:r>
          </a:p>
          <a:p>
            <a:endParaRPr lang="en-US"/>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3. Các toán tử</a:t>
            </a:r>
            <a:endParaRPr lang="en-US"/>
          </a:p>
        </p:txBody>
      </p:sp>
      <p:sp>
        <p:nvSpPr>
          <p:cNvPr id="3" name="Content Placeholder 2"/>
          <p:cNvSpPr>
            <a:spLocks noGrp="1"/>
          </p:cNvSpPr>
          <p:nvPr>
            <p:ph idx="1"/>
          </p:nvPr>
        </p:nvSpPr>
        <p:spPr/>
        <p:txBody>
          <a:bodyPr>
            <a:normAutofit/>
          </a:bodyPr>
          <a:lstStyle/>
          <a:p>
            <a:r>
              <a:rPr lang="en-US" smtClean="0"/>
              <a:t>!		!biểu_thức			</a:t>
            </a:r>
          </a:p>
          <a:p>
            <a:r>
              <a:rPr lang="en-US" smtClean="0"/>
              <a:t>Biểu_thức có giá trị true  -&gt;   !biểu_thức có giá trị false</a:t>
            </a:r>
          </a:p>
          <a:p>
            <a:r>
              <a:rPr lang="en-US" smtClean="0"/>
              <a:t>Biểu_thức có giá trị false -&gt; !biểu_thức có giá trị true</a:t>
            </a:r>
          </a:p>
          <a:p>
            <a:endParaRPr lang="en-US" smtClean="0"/>
          </a:p>
          <a:p>
            <a:pPr>
              <a:buNone/>
            </a:pPr>
            <a:r>
              <a:rPr lang="en-US" smtClean="0"/>
              <a:t>int	x = 7;</a:t>
            </a:r>
          </a:p>
          <a:p>
            <a:pPr>
              <a:buNone/>
            </a:pPr>
            <a:r>
              <a:rPr lang="en-US" smtClean="0"/>
              <a:t>int	y = 8;</a:t>
            </a:r>
          </a:p>
          <a:p>
            <a:pPr>
              <a:buNone/>
            </a:pPr>
            <a:r>
              <a:rPr lang="en-US" smtClean="0"/>
              <a:t>if(! (x==5) || y==6)  	//true</a:t>
            </a:r>
          </a:p>
          <a:p>
            <a:pPr>
              <a:buNone/>
            </a:pPr>
            <a:r>
              <a:rPr lang="en-US" smtClean="0"/>
              <a:t>{</a:t>
            </a:r>
          </a:p>
          <a:p>
            <a:pPr>
              <a:buNone/>
            </a:pPr>
            <a:endParaRPr lang="en-US" smtClean="0"/>
          </a:p>
          <a:p>
            <a:pPr>
              <a:buNone/>
            </a:pPr>
            <a:r>
              <a:rPr lang="en-US" smtClean="0"/>
              <a:t>}</a:t>
            </a:r>
            <a:endParaRPr lang="en-US"/>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3. Các toán tử</a:t>
            </a:r>
            <a:endParaRPr lang="en-US"/>
          </a:p>
        </p:txBody>
      </p:sp>
      <p:sp>
        <p:nvSpPr>
          <p:cNvPr id="3" name="Content Placeholder 2"/>
          <p:cNvSpPr>
            <a:spLocks noGrp="1"/>
          </p:cNvSpPr>
          <p:nvPr>
            <p:ph idx="1"/>
          </p:nvPr>
        </p:nvSpPr>
        <p:spPr/>
        <p:txBody>
          <a:bodyPr>
            <a:normAutofit fontScale="92500" lnSpcReduction="10000"/>
          </a:bodyPr>
          <a:lstStyle/>
          <a:p>
            <a:pPr>
              <a:buNone/>
            </a:pPr>
            <a:r>
              <a:rPr lang="en-US" smtClean="0"/>
              <a:t>^		biểu_thức_1 ^ biểu_thức_2</a:t>
            </a:r>
          </a:p>
          <a:p>
            <a:pPr>
              <a:buNone/>
            </a:pPr>
            <a:r>
              <a:rPr lang="en-US" smtClean="0"/>
              <a:t>True:	biểu_thức_1  (true), biểu_thức_2 (false)	</a:t>
            </a:r>
          </a:p>
          <a:p>
            <a:pPr>
              <a:buNone/>
            </a:pPr>
            <a:r>
              <a:rPr lang="en-US" sz="2600" smtClean="0"/>
              <a:t>		biểu_thức_1  (false), biểu_thức_2 (true)</a:t>
            </a:r>
          </a:p>
          <a:p>
            <a:pPr lvl="6">
              <a:buNone/>
            </a:pPr>
            <a:endParaRPr lang="en-US" smtClean="0"/>
          </a:p>
          <a:p>
            <a:pPr>
              <a:buNone/>
            </a:pPr>
            <a:r>
              <a:rPr lang="en-US" smtClean="0"/>
              <a:t>False:	biểu_thức_1  (true), biểu_thức_2 (true)</a:t>
            </a:r>
          </a:p>
          <a:p>
            <a:pPr>
              <a:buNone/>
            </a:pPr>
            <a:r>
              <a:rPr lang="en-US" sz="2600" smtClean="0"/>
              <a:t>		biểu_thức_1  (false), biểu_thức_2 (false)</a:t>
            </a:r>
          </a:p>
          <a:p>
            <a:pPr lvl="6"/>
            <a:endParaRPr lang="en-US" smtClean="0"/>
          </a:p>
          <a:p>
            <a:pPr>
              <a:buNone/>
            </a:pPr>
            <a:r>
              <a:rPr lang="en-US" smtClean="0"/>
              <a:t>int 	x=5;</a:t>
            </a:r>
          </a:p>
          <a:p>
            <a:pPr>
              <a:buNone/>
            </a:pPr>
            <a:r>
              <a:rPr lang="en-US" smtClean="0"/>
              <a:t>int	y = 6;</a:t>
            </a:r>
          </a:p>
          <a:p>
            <a:pPr>
              <a:buNone/>
            </a:pPr>
            <a:r>
              <a:rPr lang="en-US" smtClean="0"/>
              <a:t>if( x==5 || y==6)	//false</a:t>
            </a:r>
          </a:p>
          <a:p>
            <a:pPr>
              <a:buNone/>
            </a:pPr>
            <a:r>
              <a:rPr lang="en-US" smtClean="0"/>
              <a:t>{</a:t>
            </a:r>
          </a:p>
          <a:p>
            <a:pPr>
              <a:buNone/>
            </a:pPr>
            <a:endParaRPr lang="en-US" smtClean="0"/>
          </a:p>
          <a:p>
            <a:pPr>
              <a:buNone/>
            </a:pPr>
            <a:r>
              <a:rPr lang="en-US" smtClean="0"/>
              <a:t>}</a:t>
            </a:r>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mtClean="0"/>
              <a:t>1. Các kiểu dữ liệu và đặc điểm kiểu dữ liệu</a:t>
            </a:r>
            <a:endParaRPr lang="en-US"/>
          </a:p>
        </p:txBody>
      </p:sp>
      <p:sp>
        <p:nvSpPr>
          <p:cNvPr id="3" name="Content Placeholder 2"/>
          <p:cNvSpPr>
            <a:spLocks noGrp="1"/>
          </p:cNvSpPr>
          <p:nvPr>
            <p:ph idx="1"/>
          </p:nvPr>
        </p:nvSpPr>
        <p:spPr/>
        <p:txBody>
          <a:bodyPr/>
          <a:lstStyle/>
          <a:p>
            <a:r>
              <a:rPr lang="en-US" smtClean="0"/>
              <a:t>1.1 Kiểu dữ liệu định nghĩa sẵn</a:t>
            </a:r>
          </a:p>
          <a:p>
            <a:r>
              <a:rPr lang="en-US" smtClean="0"/>
              <a:t>1.2 Kiểu dữ liệu do người dùng định nghĩa</a:t>
            </a:r>
            <a:endParaRPr lang="en-US"/>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4. Các hàm cơ bản</a:t>
            </a:r>
            <a:endParaRPr lang="en-US"/>
          </a:p>
        </p:txBody>
      </p:sp>
      <p:sp>
        <p:nvSpPr>
          <p:cNvPr id="3" name="Content Placeholder 2"/>
          <p:cNvSpPr>
            <a:spLocks noGrp="1"/>
          </p:cNvSpPr>
          <p:nvPr>
            <p:ph idx="1"/>
          </p:nvPr>
        </p:nvSpPr>
        <p:spPr/>
        <p:txBody>
          <a:bodyPr/>
          <a:lstStyle/>
          <a:p>
            <a:r>
              <a:rPr lang="en-US" smtClean="0"/>
              <a:t>Nhập xuất:</a:t>
            </a:r>
          </a:p>
          <a:p>
            <a:pPr lvl="1"/>
            <a:r>
              <a:rPr lang="en-US" smtClean="0"/>
              <a:t>Console.Write(….)</a:t>
            </a:r>
          </a:p>
          <a:p>
            <a:pPr lvl="1"/>
            <a:r>
              <a:rPr lang="en-US" smtClean="0"/>
              <a:t>Console.WriteLine(…)</a:t>
            </a:r>
          </a:p>
          <a:p>
            <a:pPr lvl="1"/>
            <a:r>
              <a:rPr lang="en-US" smtClean="0"/>
              <a:t>Console.ReadLine(…)</a:t>
            </a:r>
            <a:endParaRPr lang="en-US"/>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4. Các hàm cơ bản</a:t>
            </a:r>
            <a:endParaRPr lang="en-US"/>
          </a:p>
        </p:txBody>
      </p:sp>
      <p:sp>
        <p:nvSpPr>
          <p:cNvPr id="3" name="Content Placeholder 2"/>
          <p:cNvSpPr>
            <a:spLocks noGrp="1"/>
          </p:cNvSpPr>
          <p:nvPr>
            <p:ph idx="1"/>
          </p:nvPr>
        </p:nvSpPr>
        <p:spPr/>
        <p:txBody>
          <a:bodyPr/>
          <a:lstStyle/>
          <a:p>
            <a:r>
              <a:rPr lang="en-US" smtClean="0"/>
              <a:t>Nhập:</a:t>
            </a:r>
          </a:p>
          <a:p>
            <a:pPr lvl="1"/>
            <a:r>
              <a:rPr lang="en-US" smtClean="0"/>
              <a:t>Console.ReadLine();</a:t>
            </a:r>
          </a:p>
          <a:p>
            <a:r>
              <a:rPr lang="en-US" smtClean="0"/>
              <a:t>Xuất:</a:t>
            </a:r>
          </a:p>
          <a:p>
            <a:pPr lvl="1"/>
            <a:r>
              <a:rPr lang="en-US" smtClean="0"/>
              <a:t>Console.WriteLine(…)</a:t>
            </a:r>
            <a:endParaRPr lang="en-US"/>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4. Các hàm cơ bản</a:t>
            </a:r>
            <a:endParaRPr lang="en-US"/>
          </a:p>
        </p:txBody>
      </p:sp>
      <p:sp>
        <p:nvSpPr>
          <p:cNvPr id="3" name="Content Placeholder 2"/>
          <p:cNvSpPr>
            <a:spLocks noGrp="1"/>
          </p:cNvSpPr>
          <p:nvPr>
            <p:ph idx="1"/>
          </p:nvPr>
        </p:nvSpPr>
        <p:spPr/>
        <p:txBody>
          <a:bodyPr/>
          <a:lstStyle/>
          <a:p>
            <a:r>
              <a:rPr lang="en-US" smtClean="0"/>
              <a:t>Ví dụ: nhập 2 số nguyên</a:t>
            </a:r>
          </a:p>
          <a:p>
            <a:pPr lvl="1"/>
            <a:r>
              <a:rPr lang="en-US" smtClean="0"/>
              <a:t>Console.WriteLine(“Nhap n:”);</a:t>
            </a:r>
          </a:p>
          <a:p>
            <a:pPr lvl="1"/>
            <a:r>
              <a:rPr lang="en-US" smtClean="0"/>
              <a:t>int n = Convert.ToInt32(Console.ReadLine());</a:t>
            </a:r>
          </a:p>
          <a:p>
            <a:pPr lvl="1"/>
            <a:r>
              <a:rPr lang="en-US" smtClean="0"/>
              <a:t>Console.WriteLine(“Nhap m:”);</a:t>
            </a:r>
          </a:p>
          <a:p>
            <a:pPr lvl="1"/>
            <a:r>
              <a:rPr lang="en-US" smtClean="0"/>
              <a:t>int m = Convert.ToInt32(Console.ReadLine());</a:t>
            </a:r>
          </a:p>
          <a:p>
            <a:pPr lvl="1"/>
            <a:r>
              <a:rPr lang="en-US" smtClean="0"/>
              <a:t>int s = n+m;</a:t>
            </a:r>
          </a:p>
          <a:p>
            <a:pPr lvl="1"/>
            <a:r>
              <a:rPr lang="en-US" smtClean="0"/>
              <a:t>Console.WriteLine(“s=n+m = {0} + {1} ={2}”,n,m,s);</a:t>
            </a:r>
            <a:endParaRPr lang="en-US"/>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4. Các hàm cơ bản</a:t>
            </a:r>
            <a:endParaRPr lang="en-US"/>
          </a:p>
        </p:txBody>
      </p:sp>
      <p:sp>
        <p:nvSpPr>
          <p:cNvPr id="3" name="Content Placeholder 2"/>
          <p:cNvSpPr>
            <a:spLocks noGrp="1"/>
          </p:cNvSpPr>
          <p:nvPr>
            <p:ph idx="1"/>
          </p:nvPr>
        </p:nvSpPr>
        <p:spPr/>
        <p:txBody>
          <a:bodyPr/>
          <a:lstStyle/>
          <a:p>
            <a:r>
              <a:rPr lang="en-US" smtClean="0"/>
              <a:t>Ví dụ: nhập số nguyên kiểu long</a:t>
            </a:r>
          </a:p>
          <a:p>
            <a:pPr lvl="1"/>
            <a:r>
              <a:rPr lang="en-US" smtClean="0"/>
              <a:t>Console.WriteLine(“Nhap n:”);</a:t>
            </a:r>
          </a:p>
          <a:p>
            <a:pPr lvl="1"/>
            <a:r>
              <a:rPr lang="en-US" smtClean="0"/>
              <a:t>int n = Convert.ToInt64(Console.ReadLine());</a:t>
            </a:r>
          </a:p>
          <a:p>
            <a:pPr lvl="1"/>
            <a:r>
              <a:rPr lang="en-US" smtClean="0"/>
              <a:t>Console.WriteLine(“Nhap m:”);</a:t>
            </a:r>
          </a:p>
          <a:p>
            <a:pPr lvl="1"/>
            <a:r>
              <a:rPr lang="en-US" smtClean="0"/>
              <a:t>int m = Convert.ToInt64(Console.ReadLine());</a:t>
            </a:r>
          </a:p>
          <a:p>
            <a:pPr lvl="1"/>
            <a:r>
              <a:rPr lang="en-US" smtClean="0"/>
              <a:t>int s = n+m;</a:t>
            </a:r>
          </a:p>
          <a:p>
            <a:pPr lvl="1"/>
            <a:r>
              <a:rPr lang="en-US" smtClean="0"/>
              <a:t>Console.WriteLine(“s=n+m = {0} + {1} ={2}”,n,m,s);</a:t>
            </a:r>
            <a:endParaRPr 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667512"/>
          </a:xfrm>
        </p:spPr>
        <p:txBody>
          <a:bodyPr>
            <a:normAutofit/>
          </a:bodyPr>
          <a:lstStyle/>
          <a:p>
            <a:r>
              <a:rPr lang="en-US" sz="3000" smtClean="0"/>
              <a:t>1. Các kiểu dữ liệu và đặc điểm kiểu dữ liệu</a:t>
            </a:r>
            <a:endParaRPr lang="en-US" sz="3000"/>
          </a:p>
        </p:txBody>
      </p:sp>
      <p:sp>
        <p:nvSpPr>
          <p:cNvPr id="3" name="Content Placeholder 2"/>
          <p:cNvSpPr>
            <a:spLocks noGrp="1"/>
          </p:cNvSpPr>
          <p:nvPr>
            <p:ph idx="1"/>
          </p:nvPr>
        </p:nvSpPr>
        <p:spPr>
          <a:xfrm>
            <a:off x="457200" y="914400"/>
            <a:ext cx="8229600" cy="5410200"/>
          </a:xfrm>
        </p:spPr>
        <p:txBody>
          <a:bodyPr/>
          <a:lstStyle/>
          <a:p>
            <a:r>
              <a:rPr lang="en-US" smtClean="0"/>
              <a:t>1.1 Kiểu dữ liệu định nghĩa sẵn</a:t>
            </a:r>
            <a:endParaRPr lang="en-US"/>
          </a:p>
        </p:txBody>
      </p:sp>
      <p:graphicFrame>
        <p:nvGraphicFramePr>
          <p:cNvPr id="5" name="Table 4"/>
          <p:cNvGraphicFramePr>
            <a:graphicFrameLocks noGrp="1"/>
          </p:cNvGraphicFramePr>
          <p:nvPr/>
        </p:nvGraphicFramePr>
        <p:xfrm>
          <a:off x="838200" y="1322146"/>
          <a:ext cx="7239001" cy="4621455"/>
        </p:xfrm>
        <a:graphic>
          <a:graphicData uri="http://schemas.openxmlformats.org/drawingml/2006/table">
            <a:tbl>
              <a:tblPr/>
              <a:tblGrid>
                <a:gridCol w="1034143"/>
                <a:gridCol w="748393"/>
                <a:gridCol w="1156607"/>
                <a:gridCol w="4299858"/>
              </a:tblGrid>
              <a:tr h="513495">
                <a:tc>
                  <a:txBody>
                    <a:bodyPr/>
                    <a:lstStyle/>
                    <a:p>
                      <a:pPr marL="0" marR="0">
                        <a:spcBef>
                          <a:spcPts val="0"/>
                        </a:spcBef>
                        <a:spcAft>
                          <a:spcPts val="720"/>
                        </a:spcAft>
                      </a:pPr>
                      <a:r>
                        <a:rPr lang="en-US" sz="1500">
                          <a:latin typeface="Times New Roman"/>
                          <a:ea typeface="Times New Roman"/>
                        </a:rPr>
                        <a:t>Kiểu C#</a:t>
                      </a:r>
                    </a:p>
                  </a:txBody>
                  <a:tcPr marL="52805" marR="5280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720"/>
                        </a:spcAft>
                      </a:pPr>
                      <a:r>
                        <a:rPr lang="en-US" sz="1500">
                          <a:latin typeface="Times New Roman"/>
                          <a:ea typeface="Times New Roman"/>
                        </a:rPr>
                        <a:t>Số byte</a:t>
                      </a:r>
                    </a:p>
                  </a:txBody>
                  <a:tcPr marL="52805" marR="5280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720"/>
                        </a:spcAft>
                      </a:pPr>
                      <a:r>
                        <a:rPr lang="en-US" sz="1500">
                          <a:latin typeface="Times New Roman"/>
                          <a:ea typeface="Times New Roman"/>
                        </a:rPr>
                        <a:t>Kiểu .NET</a:t>
                      </a:r>
                    </a:p>
                  </a:txBody>
                  <a:tcPr marL="52805" marR="5280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720"/>
                        </a:spcAft>
                      </a:pPr>
                      <a:r>
                        <a:rPr lang="en-US" sz="1500">
                          <a:latin typeface="Times New Roman"/>
                          <a:ea typeface="Times New Roman"/>
                        </a:rPr>
                        <a:t>Mô tả</a:t>
                      </a:r>
                    </a:p>
                  </a:txBody>
                  <a:tcPr marL="52805" marR="5280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13495">
                <a:tc>
                  <a:txBody>
                    <a:bodyPr/>
                    <a:lstStyle/>
                    <a:p>
                      <a:pPr marL="0" marR="0">
                        <a:spcBef>
                          <a:spcPts val="0"/>
                        </a:spcBef>
                        <a:spcAft>
                          <a:spcPts val="720"/>
                        </a:spcAft>
                      </a:pPr>
                      <a:r>
                        <a:rPr lang="en-US" sz="1500">
                          <a:latin typeface="Times New Roman"/>
                          <a:ea typeface="Times New Roman"/>
                        </a:rPr>
                        <a:t>byte</a:t>
                      </a:r>
                    </a:p>
                  </a:txBody>
                  <a:tcPr marL="52805" marR="5280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720"/>
                        </a:spcAft>
                      </a:pPr>
                      <a:r>
                        <a:rPr lang="en-US" sz="1500">
                          <a:latin typeface="Times New Roman"/>
                          <a:ea typeface="Times New Roman"/>
                        </a:rPr>
                        <a:t>1</a:t>
                      </a:r>
                    </a:p>
                  </a:txBody>
                  <a:tcPr marL="52805" marR="5280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720"/>
                        </a:spcAft>
                      </a:pPr>
                      <a:r>
                        <a:rPr lang="en-US" sz="1500">
                          <a:latin typeface="Times New Roman"/>
                          <a:ea typeface="Times New Roman"/>
                        </a:rPr>
                        <a:t>Byte</a:t>
                      </a:r>
                    </a:p>
                  </a:txBody>
                  <a:tcPr marL="52805" marR="5280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720"/>
                        </a:spcAft>
                      </a:pPr>
                      <a:r>
                        <a:rPr lang="en-US" sz="1500">
                          <a:latin typeface="Times New Roman"/>
                          <a:ea typeface="Times New Roman"/>
                        </a:rPr>
                        <a:t>Số nguyên dương không dấu từ 0 đến 255</a:t>
                      </a:r>
                    </a:p>
                  </a:txBody>
                  <a:tcPr marL="52805" marR="5280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13495">
                <a:tc>
                  <a:txBody>
                    <a:bodyPr/>
                    <a:lstStyle/>
                    <a:p>
                      <a:pPr marL="0" marR="0">
                        <a:spcBef>
                          <a:spcPts val="0"/>
                        </a:spcBef>
                        <a:spcAft>
                          <a:spcPts val="720"/>
                        </a:spcAft>
                      </a:pPr>
                      <a:r>
                        <a:rPr lang="en-US" sz="1500">
                          <a:latin typeface="Times New Roman"/>
                          <a:ea typeface="Times New Roman"/>
                        </a:rPr>
                        <a:t>char</a:t>
                      </a:r>
                    </a:p>
                  </a:txBody>
                  <a:tcPr marL="52805" marR="5280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720"/>
                        </a:spcAft>
                      </a:pPr>
                      <a:r>
                        <a:rPr lang="en-US" sz="1500">
                          <a:latin typeface="Times New Roman"/>
                          <a:ea typeface="Times New Roman"/>
                        </a:rPr>
                        <a:t>2</a:t>
                      </a:r>
                    </a:p>
                  </a:txBody>
                  <a:tcPr marL="52805" marR="5280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720"/>
                        </a:spcAft>
                      </a:pPr>
                      <a:r>
                        <a:rPr lang="en-US" sz="1500">
                          <a:latin typeface="Times New Roman"/>
                          <a:ea typeface="Times New Roman"/>
                        </a:rPr>
                        <a:t>Char</a:t>
                      </a:r>
                    </a:p>
                  </a:txBody>
                  <a:tcPr marL="52805" marR="5280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720"/>
                        </a:spcAft>
                      </a:pPr>
                      <a:r>
                        <a:rPr lang="en-US" sz="1500">
                          <a:latin typeface="Times New Roman"/>
                          <a:ea typeface="Times New Roman"/>
                        </a:rPr>
                        <a:t>Ký tự Unicode</a:t>
                      </a:r>
                    </a:p>
                  </a:txBody>
                  <a:tcPr marL="52805" marR="5280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13495">
                <a:tc>
                  <a:txBody>
                    <a:bodyPr/>
                    <a:lstStyle/>
                    <a:p>
                      <a:pPr marL="0" marR="0">
                        <a:spcBef>
                          <a:spcPts val="0"/>
                        </a:spcBef>
                        <a:spcAft>
                          <a:spcPts val="720"/>
                        </a:spcAft>
                      </a:pPr>
                      <a:r>
                        <a:rPr lang="en-US" sz="1500">
                          <a:latin typeface="Times New Roman"/>
                          <a:ea typeface="Times New Roman"/>
                        </a:rPr>
                        <a:t>bool</a:t>
                      </a:r>
                    </a:p>
                  </a:txBody>
                  <a:tcPr marL="52805" marR="5280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720"/>
                        </a:spcAft>
                      </a:pPr>
                      <a:r>
                        <a:rPr lang="en-US" sz="1500">
                          <a:latin typeface="Times New Roman"/>
                          <a:ea typeface="Times New Roman"/>
                        </a:rPr>
                        <a:t>1</a:t>
                      </a:r>
                    </a:p>
                  </a:txBody>
                  <a:tcPr marL="52805" marR="5280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720"/>
                        </a:spcAft>
                      </a:pPr>
                      <a:r>
                        <a:rPr lang="en-US" sz="1500">
                          <a:latin typeface="Times New Roman"/>
                          <a:ea typeface="Times New Roman"/>
                        </a:rPr>
                        <a:t>Boolean</a:t>
                      </a:r>
                    </a:p>
                  </a:txBody>
                  <a:tcPr marL="52805" marR="5280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720"/>
                        </a:spcAft>
                      </a:pPr>
                      <a:r>
                        <a:rPr lang="en-US" sz="1500">
                          <a:latin typeface="Times New Roman"/>
                          <a:ea typeface="Times New Roman"/>
                        </a:rPr>
                        <a:t>Giá trị logic (true hoặc false)</a:t>
                      </a:r>
                    </a:p>
                  </a:txBody>
                  <a:tcPr marL="52805" marR="5280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13495">
                <a:tc>
                  <a:txBody>
                    <a:bodyPr/>
                    <a:lstStyle/>
                    <a:p>
                      <a:pPr marL="0" marR="0">
                        <a:spcBef>
                          <a:spcPts val="0"/>
                        </a:spcBef>
                        <a:spcAft>
                          <a:spcPts val="720"/>
                        </a:spcAft>
                      </a:pPr>
                      <a:r>
                        <a:rPr lang="en-US" sz="1500">
                          <a:latin typeface="Times New Roman"/>
                          <a:ea typeface="Times New Roman"/>
                        </a:rPr>
                        <a:t>sbyte</a:t>
                      </a:r>
                    </a:p>
                  </a:txBody>
                  <a:tcPr marL="52805" marR="5280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720"/>
                        </a:spcAft>
                      </a:pPr>
                      <a:r>
                        <a:rPr lang="en-US" sz="1500">
                          <a:latin typeface="Times New Roman"/>
                          <a:ea typeface="Times New Roman"/>
                        </a:rPr>
                        <a:t>1</a:t>
                      </a:r>
                    </a:p>
                  </a:txBody>
                  <a:tcPr marL="52805" marR="5280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720"/>
                        </a:spcAft>
                      </a:pPr>
                      <a:r>
                        <a:rPr lang="en-US" sz="1500">
                          <a:latin typeface="Times New Roman"/>
                          <a:ea typeface="Times New Roman"/>
                        </a:rPr>
                        <a:t>Sbyte</a:t>
                      </a:r>
                    </a:p>
                  </a:txBody>
                  <a:tcPr marL="52805" marR="5280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720"/>
                        </a:spcAft>
                      </a:pPr>
                      <a:r>
                        <a:rPr lang="en-US" sz="1500">
                          <a:latin typeface="Times New Roman"/>
                          <a:ea typeface="Times New Roman"/>
                        </a:rPr>
                        <a:t>Số nguyên có dấu từ -128 đến 127</a:t>
                      </a:r>
                    </a:p>
                  </a:txBody>
                  <a:tcPr marL="52805" marR="5280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13495">
                <a:tc>
                  <a:txBody>
                    <a:bodyPr/>
                    <a:lstStyle/>
                    <a:p>
                      <a:pPr marL="0" marR="0">
                        <a:spcBef>
                          <a:spcPts val="0"/>
                        </a:spcBef>
                        <a:spcAft>
                          <a:spcPts val="720"/>
                        </a:spcAft>
                      </a:pPr>
                      <a:r>
                        <a:rPr lang="en-US" sz="1500">
                          <a:latin typeface="Times New Roman"/>
                          <a:ea typeface="Times New Roman"/>
                        </a:rPr>
                        <a:t>short</a:t>
                      </a:r>
                    </a:p>
                  </a:txBody>
                  <a:tcPr marL="52805" marR="5280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720"/>
                        </a:spcAft>
                      </a:pPr>
                      <a:r>
                        <a:rPr lang="en-US" sz="1500">
                          <a:latin typeface="Times New Roman"/>
                          <a:ea typeface="Times New Roman"/>
                        </a:rPr>
                        <a:t>2</a:t>
                      </a:r>
                    </a:p>
                  </a:txBody>
                  <a:tcPr marL="52805" marR="5280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720"/>
                        </a:spcAft>
                      </a:pPr>
                      <a:r>
                        <a:rPr lang="en-US" sz="1500">
                          <a:latin typeface="Times New Roman"/>
                          <a:ea typeface="Times New Roman"/>
                        </a:rPr>
                        <a:t>Int16</a:t>
                      </a:r>
                    </a:p>
                  </a:txBody>
                  <a:tcPr marL="52805" marR="5280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720"/>
                        </a:spcAft>
                      </a:pPr>
                      <a:r>
                        <a:rPr lang="en-US" sz="1500">
                          <a:latin typeface="Times New Roman"/>
                          <a:ea typeface="Times New Roman"/>
                        </a:rPr>
                        <a:t>Số nguyên có dầu từ -32768 đến 32767</a:t>
                      </a:r>
                    </a:p>
                  </a:txBody>
                  <a:tcPr marL="52805" marR="5280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13495">
                <a:tc>
                  <a:txBody>
                    <a:bodyPr/>
                    <a:lstStyle/>
                    <a:p>
                      <a:pPr marL="0" marR="0">
                        <a:spcBef>
                          <a:spcPts val="0"/>
                        </a:spcBef>
                        <a:spcAft>
                          <a:spcPts val="720"/>
                        </a:spcAft>
                      </a:pPr>
                      <a:r>
                        <a:rPr lang="en-US" sz="1500">
                          <a:latin typeface="Times New Roman"/>
                          <a:ea typeface="Times New Roman"/>
                        </a:rPr>
                        <a:t>ushort</a:t>
                      </a:r>
                    </a:p>
                  </a:txBody>
                  <a:tcPr marL="52805" marR="5280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720"/>
                        </a:spcAft>
                      </a:pPr>
                      <a:r>
                        <a:rPr lang="en-US" sz="1500">
                          <a:latin typeface="Times New Roman"/>
                          <a:ea typeface="Times New Roman"/>
                        </a:rPr>
                        <a:t>2</a:t>
                      </a:r>
                    </a:p>
                  </a:txBody>
                  <a:tcPr marL="52805" marR="5280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720"/>
                        </a:spcAft>
                      </a:pPr>
                      <a:r>
                        <a:rPr lang="en-US" sz="1500">
                          <a:latin typeface="Times New Roman"/>
                          <a:ea typeface="Times New Roman"/>
                        </a:rPr>
                        <a:t>Uint16</a:t>
                      </a:r>
                    </a:p>
                  </a:txBody>
                  <a:tcPr marL="52805" marR="5280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720"/>
                        </a:spcAft>
                      </a:pPr>
                      <a:r>
                        <a:rPr lang="en-US" sz="1500">
                          <a:latin typeface="Times New Roman"/>
                          <a:ea typeface="Times New Roman"/>
                        </a:rPr>
                        <a:t>Số nguyên không dấu từ 0 đến 65535</a:t>
                      </a:r>
                    </a:p>
                  </a:txBody>
                  <a:tcPr marL="52805" marR="5280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13495">
                <a:tc>
                  <a:txBody>
                    <a:bodyPr/>
                    <a:lstStyle/>
                    <a:p>
                      <a:pPr marL="0" marR="0">
                        <a:spcBef>
                          <a:spcPts val="0"/>
                        </a:spcBef>
                        <a:spcAft>
                          <a:spcPts val="720"/>
                        </a:spcAft>
                      </a:pPr>
                      <a:r>
                        <a:rPr lang="en-US" sz="1500">
                          <a:latin typeface="Times New Roman"/>
                          <a:ea typeface="Times New Roman"/>
                        </a:rPr>
                        <a:t>int</a:t>
                      </a:r>
                    </a:p>
                  </a:txBody>
                  <a:tcPr marL="52805" marR="5280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720"/>
                        </a:spcAft>
                      </a:pPr>
                      <a:r>
                        <a:rPr lang="en-US" sz="1500">
                          <a:latin typeface="Times New Roman"/>
                          <a:ea typeface="Times New Roman"/>
                        </a:rPr>
                        <a:t>4</a:t>
                      </a:r>
                    </a:p>
                  </a:txBody>
                  <a:tcPr marL="52805" marR="5280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720"/>
                        </a:spcAft>
                      </a:pPr>
                      <a:r>
                        <a:rPr lang="en-US" sz="1500">
                          <a:latin typeface="Times New Roman"/>
                          <a:ea typeface="Times New Roman"/>
                        </a:rPr>
                        <a:t>Int32</a:t>
                      </a:r>
                    </a:p>
                  </a:txBody>
                  <a:tcPr marL="52805" marR="5280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720"/>
                        </a:spcAft>
                      </a:pPr>
                      <a:r>
                        <a:rPr lang="en-US" sz="1500">
                          <a:latin typeface="Times New Roman"/>
                          <a:ea typeface="Times New Roman"/>
                        </a:rPr>
                        <a:t>Số nguyên có dấu từ  –2.147.483.647 đến 2.147.483.647</a:t>
                      </a:r>
                    </a:p>
                  </a:txBody>
                  <a:tcPr marL="52805" marR="5280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13495">
                <a:tc>
                  <a:txBody>
                    <a:bodyPr/>
                    <a:lstStyle/>
                    <a:p>
                      <a:pPr marL="0" marR="0">
                        <a:spcBef>
                          <a:spcPts val="0"/>
                        </a:spcBef>
                        <a:spcAft>
                          <a:spcPts val="720"/>
                        </a:spcAft>
                      </a:pPr>
                      <a:r>
                        <a:rPr lang="en-US" sz="1500">
                          <a:latin typeface="Times New Roman"/>
                          <a:ea typeface="Times New Roman"/>
                        </a:rPr>
                        <a:t>uint</a:t>
                      </a:r>
                    </a:p>
                  </a:txBody>
                  <a:tcPr marL="52805" marR="5280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720"/>
                        </a:spcAft>
                      </a:pPr>
                      <a:r>
                        <a:rPr lang="en-US" sz="1500">
                          <a:latin typeface="Times New Roman"/>
                          <a:ea typeface="Times New Roman"/>
                        </a:rPr>
                        <a:t>4</a:t>
                      </a:r>
                    </a:p>
                  </a:txBody>
                  <a:tcPr marL="52805" marR="5280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720"/>
                        </a:spcAft>
                      </a:pPr>
                      <a:r>
                        <a:rPr lang="en-US" sz="1500">
                          <a:latin typeface="Times New Roman"/>
                          <a:ea typeface="Times New Roman"/>
                        </a:rPr>
                        <a:t>Uint32</a:t>
                      </a:r>
                    </a:p>
                  </a:txBody>
                  <a:tcPr marL="52805" marR="5280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720"/>
                        </a:spcAft>
                      </a:pPr>
                      <a:r>
                        <a:rPr lang="en-US" sz="1500">
                          <a:latin typeface="Times New Roman"/>
                          <a:ea typeface="Times New Roman"/>
                        </a:rPr>
                        <a:t>Số nguyên không dấu 0 – 4.294.967.295</a:t>
                      </a:r>
                    </a:p>
                  </a:txBody>
                  <a:tcPr marL="52805" marR="5280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04800"/>
            <a:ext cx="8229600" cy="1143000"/>
          </a:xfrm>
        </p:spPr>
        <p:txBody>
          <a:bodyPr>
            <a:normAutofit/>
          </a:bodyPr>
          <a:lstStyle/>
          <a:p>
            <a:r>
              <a:rPr lang="en-US" sz="3500" smtClean="0"/>
              <a:t>1. Các kiểu dữ liệu và đặc điểm kiểu dữ liệu</a:t>
            </a:r>
            <a:endParaRPr lang="en-US" sz="3500"/>
          </a:p>
        </p:txBody>
      </p:sp>
      <p:graphicFrame>
        <p:nvGraphicFramePr>
          <p:cNvPr id="4" name="Content Placeholder 3"/>
          <p:cNvGraphicFramePr>
            <a:graphicFrameLocks noGrp="1"/>
          </p:cNvGraphicFramePr>
          <p:nvPr>
            <p:ph idx="1"/>
          </p:nvPr>
        </p:nvGraphicFramePr>
        <p:xfrm>
          <a:off x="685800" y="1828800"/>
          <a:ext cx="7543800" cy="4546600"/>
        </p:xfrm>
        <a:graphic>
          <a:graphicData uri="http://schemas.openxmlformats.org/drawingml/2006/table">
            <a:tbl>
              <a:tblPr/>
              <a:tblGrid>
                <a:gridCol w="1219200"/>
                <a:gridCol w="914400"/>
                <a:gridCol w="990600"/>
                <a:gridCol w="4419600"/>
              </a:tblGrid>
              <a:tr h="202424">
                <a:tc>
                  <a:txBody>
                    <a:bodyPr/>
                    <a:lstStyle/>
                    <a:p>
                      <a:pPr marL="0" marR="0">
                        <a:spcBef>
                          <a:spcPts val="0"/>
                        </a:spcBef>
                        <a:spcAft>
                          <a:spcPts val="720"/>
                        </a:spcAft>
                      </a:pPr>
                      <a:r>
                        <a:rPr lang="en-US" sz="1500">
                          <a:latin typeface="Times New Roman"/>
                          <a:ea typeface="Times New Roman"/>
                        </a:rPr>
                        <a:t>Kiểu C#</a:t>
                      </a:r>
                    </a:p>
                  </a:txBody>
                  <a:tcPr marL="57033" marR="5703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720"/>
                        </a:spcAft>
                      </a:pPr>
                      <a:r>
                        <a:rPr lang="en-US" sz="1500">
                          <a:latin typeface="Times New Roman"/>
                          <a:ea typeface="Times New Roman"/>
                        </a:rPr>
                        <a:t>Số byte</a:t>
                      </a:r>
                    </a:p>
                  </a:txBody>
                  <a:tcPr marL="57033" marR="5703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720"/>
                        </a:spcAft>
                      </a:pPr>
                      <a:r>
                        <a:rPr lang="en-US" sz="1500">
                          <a:latin typeface="Times New Roman"/>
                          <a:ea typeface="Times New Roman"/>
                        </a:rPr>
                        <a:t>Kiểu .NET</a:t>
                      </a:r>
                    </a:p>
                  </a:txBody>
                  <a:tcPr marL="57033" marR="5703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720"/>
                        </a:spcAft>
                      </a:pPr>
                      <a:r>
                        <a:rPr lang="en-US" sz="1500">
                          <a:latin typeface="Times New Roman"/>
                          <a:ea typeface="Times New Roman"/>
                        </a:rPr>
                        <a:t>Mô tả</a:t>
                      </a:r>
                    </a:p>
                  </a:txBody>
                  <a:tcPr marL="57033" marR="5703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22930">
                <a:tc>
                  <a:txBody>
                    <a:bodyPr/>
                    <a:lstStyle/>
                    <a:p>
                      <a:pPr marL="0" marR="0">
                        <a:spcBef>
                          <a:spcPts val="0"/>
                        </a:spcBef>
                        <a:spcAft>
                          <a:spcPts val="720"/>
                        </a:spcAft>
                      </a:pPr>
                      <a:r>
                        <a:rPr lang="en-US" sz="1500">
                          <a:latin typeface="Times New Roman"/>
                          <a:ea typeface="Times New Roman"/>
                        </a:rPr>
                        <a:t>float</a:t>
                      </a:r>
                    </a:p>
                  </a:txBody>
                  <a:tcPr marL="57033" marR="5703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720"/>
                        </a:spcAft>
                      </a:pPr>
                      <a:r>
                        <a:rPr lang="en-US" sz="1500">
                          <a:latin typeface="Times New Roman"/>
                          <a:ea typeface="Times New Roman"/>
                        </a:rPr>
                        <a:t>4 </a:t>
                      </a:r>
                    </a:p>
                  </a:txBody>
                  <a:tcPr marL="57033" marR="5703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720"/>
                        </a:spcAft>
                      </a:pPr>
                      <a:r>
                        <a:rPr lang="en-US" sz="1500">
                          <a:latin typeface="Times New Roman"/>
                          <a:ea typeface="Times New Roman"/>
                        </a:rPr>
                        <a:t>Single</a:t>
                      </a:r>
                    </a:p>
                  </a:txBody>
                  <a:tcPr marL="57033" marR="5703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720"/>
                        </a:spcAft>
                      </a:pPr>
                      <a:r>
                        <a:rPr lang="en-US" sz="1500">
                          <a:latin typeface="Times New Roman"/>
                          <a:ea typeface="Times New Roman"/>
                        </a:rPr>
                        <a:t>Kiểu số thực, giá trị xấp xỉ từ 3,4E-</a:t>
                      </a:r>
                    </a:p>
                    <a:p>
                      <a:pPr marL="0" marR="0">
                        <a:spcBef>
                          <a:spcPts val="0"/>
                        </a:spcBef>
                        <a:spcAft>
                          <a:spcPts val="720"/>
                        </a:spcAft>
                      </a:pPr>
                      <a:r>
                        <a:rPr lang="en-US" sz="1500">
                          <a:latin typeface="Times New Roman"/>
                          <a:ea typeface="Times New Roman"/>
                        </a:rPr>
                        <a:t>38 đến 3,4E+38, với 7 chữ số có nghĩa..</a:t>
                      </a:r>
                    </a:p>
                  </a:txBody>
                  <a:tcPr marL="57033" marR="5703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43435">
                <a:tc>
                  <a:txBody>
                    <a:bodyPr/>
                    <a:lstStyle/>
                    <a:p>
                      <a:pPr marL="0" marR="0">
                        <a:spcBef>
                          <a:spcPts val="0"/>
                        </a:spcBef>
                        <a:spcAft>
                          <a:spcPts val="720"/>
                        </a:spcAft>
                      </a:pPr>
                      <a:r>
                        <a:rPr lang="en-US" sz="1500">
                          <a:latin typeface="Times New Roman"/>
                          <a:ea typeface="Times New Roman"/>
                        </a:rPr>
                        <a:t>double</a:t>
                      </a:r>
                    </a:p>
                  </a:txBody>
                  <a:tcPr marL="57033" marR="5703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720"/>
                        </a:spcAft>
                      </a:pPr>
                      <a:r>
                        <a:rPr lang="en-US" sz="1500">
                          <a:latin typeface="Times New Roman"/>
                          <a:ea typeface="Times New Roman"/>
                        </a:rPr>
                        <a:t>8</a:t>
                      </a:r>
                    </a:p>
                  </a:txBody>
                  <a:tcPr marL="57033" marR="5703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720"/>
                        </a:spcAft>
                      </a:pPr>
                      <a:r>
                        <a:rPr lang="en-US" sz="1500">
                          <a:latin typeface="Times New Roman"/>
                          <a:ea typeface="Times New Roman"/>
                        </a:rPr>
                        <a:t>Double</a:t>
                      </a:r>
                    </a:p>
                  </a:txBody>
                  <a:tcPr marL="57033" marR="5703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720"/>
                        </a:spcAft>
                      </a:pPr>
                      <a:r>
                        <a:rPr lang="en-US" sz="1500">
                          <a:latin typeface="Times New Roman"/>
                          <a:ea typeface="Times New Roman"/>
                        </a:rPr>
                        <a:t>Kiểu số thực có độ chính xác  gấp</a:t>
                      </a:r>
                    </a:p>
                    <a:p>
                      <a:pPr marL="0" marR="0">
                        <a:spcBef>
                          <a:spcPts val="0"/>
                        </a:spcBef>
                        <a:spcAft>
                          <a:spcPts val="720"/>
                        </a:spcAft>
                      </a:pPr>
                      <a:r>
                        <a:rPr lang="en-US" sz="1500">
                          <a:latin typeface="Times New Roman"/>
                          <a:ea typeface="Times New Roman"/>
                        </a:rPr>
                        <a:t>đôi, giá trị xấp xỉ từ 1,7E-308 đến 1,7E+308,</a:t>
                      </a:r>
                    </a:p>
                    <a:p>
                      <a:pPr marL="0" marR="0">
                        <a:spcBef>
                          <a:spcPts val="0"/>
                        </a:spcBef>
                        <a:spcAft>
                          <a:spcPts val="720"/>
                        </a:spcAft>
                      </a:pPr>
                      <a:r>
                        <a:rPr lang="en-US" sz="1500">
                          <a:latin typeface="Times New Roman"/>
                          <a:ea typeface="Times New Roman"/>
                        </a:rPr>
                        <a:t>với 15,16 chữ số có nghĩa.</a:t>
                      </a:r>
                    </a:p>
                  </a:txBody>
                  <a:tcPr marL="57033" marR="5703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63940">
                <a:tc>
                  <a:txBody>
                    <a:bodyPr/>
                    <a:lstStyle/>
                    <a:p>
                      <a:pPr marL="0" marR="0">
                        <a:spcBef>
                          <a:spcPts val="0"/>
                        </a:spcBef>
                        <a:spcAft>
                          <a:spcPts val="720"/>
                        </a:spcAft>
                      </a:pPr>
                      <a:r>
                        <a:rPr lang="en-US" sz="1500">
                          <a:latin typeface="Times New Roman"/>
                          <a:ea typeface="Times New Roman"/>
                        </a:rPr>
                        <a:t>decimal</a:t>
                      </a:r>
                    </a:p>
                  </a:txBody>
                  <a:tcPr marL="57033" marR="5703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720"/>
                        </a:spcAft>
                      </a:pPr>
                      <a:r>
                        <a:rPr lang="en-US" sz="1500">
                          <a:latin typeface="Times New Roman"/>
                          <a:ea typeface="Times New Roman"/>
                        </a:rPr>
                        <a:t>8</a:t>
                      </a:r>
                    </a:p>
                  </a:txBody>
                  <a:tcPr marL="57033" marR="5703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720"/>
                        </a:spcAft>
                      </a:pPr>
                      <a:r>
                        <a:rPr lang="en-US" sz="1500">
                          <a:latin typeface="Times New Roman"/>
                          <a:ea typeface="Times New Roman"/>
                        </a:rPr>
                        <a:t>Decimal</a:t>
                      </a:r>
                    </a:p>
                  </a:txBody>
                  <a:tcPr marL="57033" marR="5703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720"/>
                        </a:spcAft>
                      </a:pPr>
                      <a:r>
                        <a:rPr lang="en-US" sz="1500">
                          <a:latin typeface="Times New Roman"/>
                          <a:ea typeface="Times New Roman"/>
                        </a:rPr>
                        <a:t>Có độ chính xác đến 28 con số và giá trị thập</a:t>
                      </a:r>
                    </a:p>
                    <a:p>
                      <a:pPr marL="0" marR="0">
                        <a:spcBef>
                          <a:spcPts val="0"/>
                        </a:spcBef>
                        <a:spcAft>
                          <a:spcPts val="720"/>
                        </a:spcAft>
                      </a:pPr>
                      <a:r>
                        <a:rPr lang="en-US" sz="1500">
                          <a:latin typeface="Times New Roman"/>
                          <a:ea typeface="Times New Roman"/>
                        </a:rPr>
                        <a:t>phân, được dùng trong tính toán tài chính,</a:t>
                      </a:r>
                    </a:p>
                    <a:p>
                      <a:pPr marL="0" marR="0">
                        <a:spcBef>
                          <a:spcPts val="0"/>
                        </a:spcBef>
                        <a:spcAft>
                          <a:spcPts val="720"/>
                        </a:spcAft>
                      </a:pPr>
                      <a:r>
                        <a:rPr lang="en-US" sz="1500">
                          <a:latin typeface="Times New Roman"/>
                          <a:ea typeface="Times New Roman"/>
                        </a:rPr>
                        <a:t>kiểu này đòi hỏi phải có hậu tố “m” hay “M”</a:t>
                      </a:r>
                    </a:p>
                    <a:p>
                      <a:pPr marL="0" marR="0">
                        <a:spcBef>
                          <a:spcPts val="0"/>
                        </a:spcBef>
                        <a:spcAft>
                          <a:spcPts val="720"/>
                        </a:spcAft>
                      </a:pPr>
                      <a:r>
                        <a:rPr lang="en-US" sz="1500">
                          <a:latin typeface="Times New Roman"/>
                          <a:ea typeface="Times New Roman"/>
                        </a:rPr>
                        <a:t>theo sau giá trị.</a:t>
                      </a:r>
                    </a:p>
                  </a:txBody>
                  <a:tcPr marL="57033" marR="5703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63940">
                <a:tc>
                  <a:txBody>
                    <a:bodyPr/>
                    <a:lstStyle/>
                    <a:p>
                      <a:pPr marL="0" marR="0">
                        <a:spcBef>
                          <a:spcPts val="0"/>
                        </a:spcBef>
                        <a:spcAft>
                          <a:spcPts val="720"/>
                        </a:spcAft>
                      </a:pPr>
                      <a:r>
                        <a:rPr lang="en-US" sz="1500">
                          <a:latin typeface="Times New Roman"/>
                          <a:ea typeface="Times New Roman"/>
                        </a:rPr>
                        <a:t>long</a:t>
                      </a:r>
                    </a:p>
                  </a:txBody>
                  <a:tcPr marL="57033" marR="5703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720"/>
                        </a:spcAft>
                      </a:pPr>
                      <a:r>
                        <a:rPr lang="en-US" sz="1500">
                          <a:latin typeface="Times New Roman"/>
                          <a:ea typeface="Times New Roman"/>
                        </a:rPr>
                        <a:t>8</a:t>
                      </a:r>
                    </a:p>
                  </a:txBody>
                  <a:tcPr marL="57033" marR="5703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720"/>
                        </a:spcAft>
                      </a:pPr>
                      <a:r>
                        <a:rPr lang="en-US" sz="1500">
                          <a:latin typeface="Times New Roman"/>
                          <a:ea typeface="Times New Roman"/>
                        </a:rPr>
                        <a:t>Int64</a:t>
                      </a:r>
                    </a:p>
                  </a:txBody>
                  <a:tcPr marL="57033" marR="5703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720"/>
                        </a:spcAft>
                      </a:pPr>
                      <a:r>
                        <a:rPr lang="en-US" sz="1500">
                          <a:latin typeface="Times New Roman"/>
                          <a:ea typeface="Times New Roman"/>
                        </a:rPr>
                        <a:t>Kiểu   số   nguyên   có   dấu   có   giá   trị   trong</a:t>
                      </a:r>
                    </a:p>
                    <a:p>
                      <a:pPr marL="0" marR="0">
                        <a:spcBef>
                          <a:spcPts val="0"/>
                        </a:spcBef>
                        <a:spcAft>
                          <a:spcPts val="720"/>
                        </a:spcAft>
                      </a:pPr>
                      <a:r>
                        <a:rPr lang="en-US" sz="1500">
                          <a:latin typeface="Times New Roman"/>
                          <a:ea typeface="Times New Roman"/>
                        </a:rPr>
                        <a:t>khoảng :</a:t>
                      </a:r>
                    </a:p>
                    <a:p>
                      <a:pPr marL="0" marR="0">
                        <a:spcBef>
                          <a:spcPts val="0"/>
                        </a:spcBef>
                        <a:spcAft>
                          <a:spcPts val="720"/>
                        </a:spcAft>
                      </a:pPr>
                      <a:r>
                        <a:rPr lang="en-US" sz="1500">
                          <a:latin typeface="Times New Roman"/>
                          <a:ea typeface="Times New Roman"/>
                        </a:rPr>
                        <a:t>-9.223.370.036.854.775.808 đến </a:t>
                      </a:r>
                    </a:p>
                    <a:p>
                      <a:pPr marL="0" marR="0">
                        <a:spcBef>
                          <a:spcPts val="0"/>
                        </a:spcBef>
                        <a:spcAft>
                          <a:spcPts val="720"/>
                        </a:spcAft>
                      </a:pPr>
                      <a:r>
                        <a:rPr lang="en-US" sz="1500">
                          <a:latin typeface="Times New Roman"/>
                          <a:ea typeface="Times New Roman"/>
                        </a:rPr>
                        <a:t> 9.223.372.036.854.775.807</a:t>
                      </a:r>
                    </a:p>
                  </a:txBody>
                  <a:tcPr marL="57033" marR="5703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22930">
                <a:tc>
                  <a:txBody>
                    <a:bodyPr/>
                    <a:lstStyle/>
                    <a:p>
                      <a:pPr marL="0" marR="0">
                        <a:spcBef>
                          <a:spcPts val="0"/>
                        </a:spcBef>
                        <a:spcAft>
                          <a:spcPts val="720"/>
                        </a:spcAft>
                      </a:pPr>
                      <a:r>
                        <a:rPr lang="en-US" sz="1500">
                          <a:latin typeface="Times New Roman"/>
                          <a:ea typeface="Times New Roman"/>
                        </a:rPr>
                        <a:t>ulong</a:t>
                      </a:r>
                    </a:p>
                  </a:txBody>
                  <a:tcPr marL="57033" marR="5703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720"/>
                        </a:spcAft>
                      </a:pPr>
                      <a:r>
                        <a:rPr lang="en-US" sz="1500">
                          <a:latin typeface="Times New Roman"/>
                          <a:ea typeface="Times New Roman"/>
                        </a:rPr>
                        <a:t>8</a:t>
                      </a:r>
                    </a:p>
                  </a:txBody>
                  <a:tcPr marL="57033" marR="5703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720"/>
                        </a:spcAft>
                      </a:pPr>
                      <a:r>
                        <a:rPr lang="en-US" sz="1500">
                          <a:latin typeface="Times New Roman"/>
                          <a:ea typeface="Times New Roman"/>
                        </a:rPr>
                        <a:t>Uint64</a:t>
                      </a:r>
                    </a:p>
                  </a:txBody>
                  <a:tcPr marL="57033" marR="5703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720"/>
                        </a:spcAft>
                      </a:pPr>
                      <a:r>
                        <a:rPr lang="en-US" sz="1500">
                          <a:latin typeface="Times New Roman"/>
                          <a:ea typeface="Times New Roman"/>
                        </a:rPr>
                        <a:t>Số nguyên không dấu từ 0 đến</a:t>
                      </a:r>
                    </a:p>
                    <a:p>
                      <a:pPr marL="0" marR="0">
                        <a:spcBef>
                          <a:spcPts val="0"/>
                        </a:spcBef>
                        <a:spcAft>
                          <a:spcPts val="720"/>
                        </a:spcAft>
                      </a:pPr>
                      <a:r>
                        <a:rPr lang="en-US" sz="1500">
                          <a:latin typeface="Times New Roman"/>
                          <a:ea typeface="Times New Roman"/>
                        </a:rPr>
                        <a:t>0xffffffffffffffff</a:t>
                      </a:r>
                    </a:p>
                  </a:txBody>
                  <a:tcPr marL="57033" marR="5703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5400" smtClean="0"/>
              <a:t>1. Các kiểu dữ liệu và đặc điểm kiểu dữ liệu</a:t>
            </a:r>
            <a:endParaRPr lang="en-US"/>
          </a:p>
        </p:txBody>
      </p:sp>
      <p:sp>
        <p:nvSpPr>
          <p:cNvPr id="3" name="Content Placeholder 2"/>
          <p:cNvSpPr>
            <a:spLocks noGrp="1"/>
          </p:cNvSpPr>
          <p:nvPr>
            <p:ph idx="1"/>
          </p:nvPr>
        </p:nvSpPr>
        <p:spPr/>
        <p:txBody>
          <a:bodyPr/>
          <a:lstStyle/>
          <a:p>
            <a:r>
              <a:rPr lang="en-US" smtClean="0"/>
              <a:t>Lưu ý:</a:t>
            </a:r>
          </a:p>
          <a:p>
            <a:pPr lvl="1"/>
            <a:r>
              <a:rPr lang="en-US" smtClean="0"/>
              <a:t>Kiểu logic chỉ nhận giá trị true hoặc false</a:t>
            </a:r>
          </a:p>
          <a:p>
            <a:pPr lvl="1"/>
            <a:r>
              <a:rPr lang="en-US" smtClean="0"/>
              <a:t>Một giá trị nguyên không thể gán vào biến kiểu logic trong C# và không có bất cứ chuyển đổi ngầm định nào</a:t>
            </a:r>
          </a:p>
          <a:p>
            <a:pPr lvl="1"/>
            <a:r>
              <a:rPr lang="en-US" smtClean="0"/>
              <a:t>Trong C/C++ cho phép biến logic được gán giá trị nguyên, khi đó giá trị nguyên 0 là false và 1 là true.</a:t>
            </a:r>
          </a:p>
          <a:p>
            <a:r>
              <a:rPr lang="en-US" smtClean="0"/>
              <a:t>Chọn kiểu dữ liệu:</a:t>
            </a:r>
          </a:p>
          <a:p>
            <a:pPr lvl="1"/>
            <a:r>
              <a:rPr lang="en-US" smtClean="0"/>
              <a:t>Chọn kiểu dữ liệu phù hợp với nhu cầu sử dụng</a:t>
            </a:r>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5400" smtClean="0"/>
              <a:t>1. Các kiểu dữ liệu và đặc điểm kiểu dữ liệu</a:t>
            </a:r>
            <a:endParaRPr lang="en-US"/>
          </a:p>
        </p:txBody>
      </p:sp>
      <p:sp>
        <p:nvSpPr>
          <p:cNvPr id="3" name="Content Placeholder 2"/>
          <p:cNvSpPr>
            <a:spLocks noGrp="1"/>
          </p:cNvSpPr>
          <p:nvPr>
            <p:ph idx="1"/>
          </p:nvPr>
        </p:nvSpPr>
        <p:spPr/>
        <p:txBody>
          <a:bodyPr/>
          <a:lstStyle/>
          <a:p>
            <a:r>
              <a:rPr lang="en-US" smtClean="0"/>
              <a:t>Kiểu dữ liệu ký tự thể hiện các ký tự Unicode (bao gồm các ký tự đơn giản và các ký tự đặc biệt, các ký tự đặc biệt này nằm trong dấu nháy đơn)</a:t>
            </a:r>
            <a:endParaRPr lang="en-US"/>
          </a:p>
        </p:txBody>
      </p:sp>
      <p:graphicFrame>
        <p:nvGraphicFramePr>
          <p:cNvPr id="4" name="Table 3"/>
          <p:cNvGraphicFramePr>
            <a:graphicFrameLocks noGrp="1"/>
          </p:cNvGraphicFramePr>
          <p:nvPr/>
        </p:nvGraphicFramePr>
        <p:xfrm>
          <a:off x="1066800" y="3429000"/>
          <a:ext cx="6080760" cy="2667000"/>
        </p:xfrm>
        <a:graphic>
          <a:graphicData uri="http://schemas.openxmlformats.org/drawingml/2006/table">
            <a:tbl>
              <a:tblPr/>
              <a:tblGrid>
                <a:gridCol w="1040130"/>
                <a:gridCol w="5040630"/>
              </a:tblGrid>
              <a:tr h="333375">
                <a:tc>
                  <a:txBody>
                    <a:bodyPr/>
                    <a:lstStyle/>
                    <a:p>
                      <a:pPr marL="0" marR="0">
                        <a:spcBef>
                          <a:spcPts val="0"/>
                        </a:spcBef>
                        <a:spcAft>
                          <a:spcPts val="720"/>
                        </a:spcAft>
                      </a:pPr>
                      <a:r>
                        <a:rPr lang="en-US" sz="1500">
                          <a:latin typeface="Times New Roman"/>
                          <a:ea typeface="Times New Roman"/>
                        </a:rPr>
                        <a:t>Ký tự</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720"/>
                        </a:spcAft>
                      </a:pPr>
                      <a:r>
                        <a:rPr lang="en-US" sz="1500">
                          <a:latin typeface="Times New Roman"/>
                          <a:ea typeface="Times New Roman"/>
                        </a:rPr>
                        <a:t>Ý nghĩa</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3375">
                <a:tc>
                  <a:txBody>
                    <a:bodyPr/>
                    <a:lstStyle/>
                    <a:p>
                      <a:pPr marL="0" marR="0">
                        <a:spcBef>
                          <a:spcPts val="0"/>
                        </a:spcBef>
                        <a:spcAft>
                          <a:spcPts val="720"/>
                        </a:spcAft>
                      </a:pPr>
                      <a:r>
                        <a:rPr lang="en-US" sz="1500">
                          <a:latin typeface="Times New Roman"/>
                          <a:ea typeface="Times New Roman"/>
                        </a:rPr>
                        <a: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720"/>
                        </a:spcAft>
                      </a:pPr>
                      <a:r>
                        <a:rPr lang="en-US" sz="1500">
                          <a:latin typeface="Times New Roman"/>
                          <a:ea typeface="Times New Roman"/>
                        </a:rPr>
                        <a:t>Dấu nháy đơn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3375">
                <a:tc>
                  <a:txBody>
                    <a:bodyPr/>
                    <a:lstStyle/>
                    <a:p>
                      <a:pPr marL="0" marR="0">
                        <a:spcBef>
                          <a:spcPts val="0"/>
                        </a:spcBef>
                        <a:spcAft>
                          <a:spcPts val="720"/>
                        </a:spcAft>
                      </a:pPr>
                      <a:r>
                        <a:rPr lang="en-US" sz="1500">
                          <a:latin typeface="Times New Roman"/>
                          <a:ea typeface="Times New Roman"/>
                        </a:rPr>
                        <a: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720"/>
                        </a:spcAft>
                      </a:pPr>
                      <a:r>
                        <a:rPr lang="en-US" sz="1500">
                          <a:latin typeface="Times New Roman"/>
                          <a:ea typeface="Times New Roman"/>
                        </a:rPr>
                        <a:t>Dấu nháy kép</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3375">
                <a:tc>
                  <a:txBody>
                    <a:bodyPr/>
                    <a:lstStyle/>
                    <a:p>
                      <a:pPr marL="0" marR="0">
                        <a:spcBef>
                          <a:spcPts val="0"/>
                        </a:spcBef>
                        <a:spcAft>
                          <a:spcPts val="720"/>
                        </a:spcAft>
                      </a:pPr>
                      <a:r>
                        <a:rPr lang="en-US" sz="1500">
                          <a:latin typeface="Times New Roman"/>
                          <a:ea typeface="Times New Roman"/>
                        </a:rPr>
                        <a: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720"/>
                        </a:spcAft>
                      </a:pPr>
                      <a:r>
                        <a:rPr lang="en-US" sz="1500">
                          <a:latin typeface="Times New Roman"/>
                          <a:ea typeface="Times New Roman"/>
                        </a:rPr>
                        <a:t>Dấu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3375">
                <a:tc>
                  <a:txBody>
                    <a:bodyPr/>
                    <a:lstStyle/>
                    <a:p>
                      <a:pPr marL="0" marR="0">
                        <a:spcBef>
                          <a:spcPts val="0"/>
                        </a:spcBef>
                        <a:spcAft>
                          <a:spcPts val="720"/>
                        </a:spcAft>
                      </a:pPr>
                      <a:r>
                        <a:rPr lang="en-US" sz="1500">
                          <a:latin typeface="Times New Roman"/>
                          <a:ea typeface="Times New Roman"/>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720"/>
                        </a:spcAft>
                      </a:pPr>
                      <a:r>
                        <a:rPr lang="en-US" sz="1500">
                          <a:latin typeface="Times New Roman"/>
                          <a:ea typeface="Times New Roman"/>
                        </a:rPr>
                        <a:t>Ký tự null</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3375">
                <a:tc>
                  <a:txBody>
                    <a:bodyPr/>
                    <a:lstStyle/>
                    <a:p>
                      <a:pPr marL="0" marR="0">
                        <a:spcBef>
                          <a:spcPts val="0"/>
                        </a:spcBef>
                        <a:spcAft>
                          <a:spcPts val="720"/>
                        </a:spcAft>
                      </a:pPr>
                      <a:r>
                        <a:rPr lang="en-US" sz="1500">
                          <a:latin typeface="Times New Roman"/>
                          <a:ea typeface="Times New Roman"/>
                        </a:rPr>
                        <a:t>\b</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720"/>
                        </a:spcAft>
                      </a:pPr>
                      <a:r>
                        <a:rPr lang="en-US" sz="1500">
                          <a:latin typeface="Times New Roman"/>
                          <a:ea typeface="Times New Roman"/>
                        </a:rPr>
                        <a:t>Khoảng trắng</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3375">
                <a:tc>
                  <a:txBody>
                    <a:bodyPr/>
                    <a:lstStyle/>
                    <a:p>
                      <a:pPr marL="0" marR="0">
                        <a:spcBef>
                          <a:spcPts val="0"/>
                        </a:spcBef>
                        <a:spcAft>
                          <a:spcPts val="720"/>
                        </a:spcAft>
                      </a:pPr>
                      <a:r>
                        <a:rPr lang="en-US" sz="1500">
                          <a:latin typeface="Times New Roman"/>
                          <a:ea typeface="Times New Roman"/>
                        </a:rPr>
                        <a:t>\n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720"/>
                        </a:spcAft>
                      </a:pPr>
                      <a:r>
                        <a:rPr lang="en-US" sz="1500">
                          <a:latin typeface="Times New Roman"/>
                          <a:ea typeface="Times New Roman"/>
                        </a:rPr>
                        <a:t>Xuống dòng</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3375">
                <a:tc>
                  <a:txBody>
                    <a:bodyPr/>
                    <a:lstStyle/>
                    <a:p>
                      <a:pPr marL="0" marR="0">
                        <a:spcBef>
                          <a:spcPts val="0"/>
                        </a:spcBef>
                        <a:spcAft>
                          <a:spcPts val="720"/>
                        </a:spcAft>
                      </a:pPr>
                      <a:r>
                        <a:rPr lang="en-US" sz="1500">
                          <a:latin typeface="Times New Roman"/>
                          <a:ea typeface="Times New Roman"/>
                        </a:rPr>
                        <a:t>\t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720"/>
                        </a:spcAft>
                      </a:pPr>
                      <a:r>
                        <a:rPr lang="en-US" sz="1500">
                          <a:latin typeface="Times New Roman"/>
                          <a:ea typeface="Times New Roman"/>
                        </a:rPr>
                        <a:t>tab</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5400" smtClean="0"/>
              <a:t>1. Các kiểu dữ liệu và đặc điểm kiểu dữ liệu</a:t>
            </a:r>
            <a:endParaRPr lang="en-US"/>
          </a:p>
        </p:txBody>
      </p:sp>
      <p:sp>
        <p:nvSpPr>
          <p:cNvPr id="3" name="Content Placeholder 2"/>
          <p:cNvSpPr>
            <a:spLocks noGrp="1"/>
          </p:cNvSpPr>
          <p:nvPr>
            <p:ph idx="1"/>
          </p:nvPr>
        </p:nvSpPr>
        <p:spPr/>
        <p:txBody>
          <a:bodyPr/>
          <a:lstStyle/>
          <a:p>
            <a:r>
              <a:rPr lang="en-US" smtClean="0"/>
              <a:t>Chuyển đổi kiểu dữ liệu: kiểu dữ liệu này có thể chuyển sang kiểu dữ liệu khác.</a:t>
            </a:r>
          </a:p>
          <a:p>
            <a:pPr lvl="1"/>
            <a:r>
              <a:rPr lang="en-US" smtClean="0"/>
              <a:t>Chuyển đổi tường minh: xảy ra khi chúng ta gán ép giá trị cho kiểu dữ liệu khác</a:t>
            </a:r>
          </a:p>
          <a:p>
            <a:pPr lvl="1"/>
            <a:r>
              <a:rPr lang="en-US" smtClean="0"/>
              <a:t>Chuyển đổi ngầm định: được thực hiện tự động, trình biên dịch sẽ thực hiện việc này</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5400" smtClean="0"/>
              <a:t>1. Các kiểu dữ liệu và đặc điểm kiểu dữ liệu</a:t>
            </a:r>
            <a:endParaRPr lang="en-US"/>
          </a:p>
        </p:txBody>
      </p:sp>
      <p:sp>
        <p:nvSpPr>
          <p:cNvPr id="3" name="Content Placeholder 2"/>
          <p:cNvSpPr>
            <a:spLocks noGrp="1"/>
          </p:cNvSpPr>
          <p:nvPr>
            <p:ph idx="1"/>
          </p:nvPr>
        </p:nvSpPr>
        <p:spPr/>
        <p:txBody>
          <a:bodyPr>
            <a:normAutofit/>
          </a:bodyPr>
          <a:lstStyle/>
          <a:p>
            <a:r>
              <a:rPr lang="en-US" smtClean="0"/>
              <a:t>Chuyển đổi ngầm định được thực hiện tự động và bảo đảm không mất thông tin.</a:t>
            </a:r>
          </a:p>
          <a:p>
            <a:r>
              <a:rPr lang="en-US" smtClean="0"/>
              <a:t>Ví dụ chúng ta gán 1 số kiểu short (2 byte) vào 1 số kiểu int (4 byte):</a:t>
            </a:r>
          </a:p>
          <a:p>
            <a:pPr lvl="1">
              <a:buNone/>
            </a:pPr>
            <a:r>
              <a:rPr lang="en-US" smtClean="0"/>
              <a:t>short x = 10;</a:t>
            </a:r>
          </a:p>
          <a:p>
            <a:pPr lvl="1">
              <a:buNone/>
            </a:pPr>
            <a:r>
              <a:rPr lang="en-US" smtClean="0"/>
              <a:t>int y = x;</a:t>
            </a:r>
          </a:p>
          <a:p>
            <a:r>
              <a:rPr lang="en-US" smtClean="0"/>
              <a:t>Nếu thực hiện ngược lại sẽ bị mất thông tin. Nếu giá trị đó vượt quá 32.767 sẽ bị cắt khi chuyển đổi:</a:t>
            </a:r>
          </a:p>
          <a:p>
            <a:pPr lvl="1">
              <a:buNone/>
            </a:pPr>
            <a:r>
              <a:rPr lang="en-US" smtClean="0"/>
              <a:t>short x;</a:t>
            </a:r>
          </a:p>
          <a:p>
            <a:pPr lvl="1">
              <a:buNone/>
            </a:pPr>
            <a:r>
              <a:rPr lang="en-US" smtClean="0"/>
              <a:t>int y = 100;</a:t>
            </a:r>
          </a:p>
          <a:p>
            <a:pPr lvl="1">
              <a:buNone/>
            </a:pPr>
            <a:r>
              <a:rPr lang="en-US" smtClean="0"/>
              <a:t>x = y; // lỗi xảy ra</a:t>
            </a:r>
            <a:endParaRPr lang="en-US"/>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620</TotalTime>
  <Words>1332</Words>
  <Application>Microsoft Office PowerPoint</Application>
  <PresentationFormat>On-screen Show (4:3)</PresentationFormat>
  <Paragraphs>316</Paragraphs>
  <Slides>33</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33</vt:i4>
      </vt:variant>
    </vt:vector>
  </HeadingPairs>
  <TitlesOfParts>
    <vt:vector size="38" baseType="lpstr">
      <vt:lpstr>Arial</vt:lpstr>
      <vt:lpstr>Calibri</vt:lpstr>
      <vt:lpstr>Calibri Light</vt:lpstr>
      <vt:lpstr>Times New Roman</vt:lpstr>
      <vt:lpstr>Office Theme</vt:lpstr>
      <vt:lpstr>Chương 1 – Các đặc điểm mới của ngôn ngữ C#</vt:lpstr>
      <vt:lpstr>PowerPoint Presentation</vt:lpstr>
      <vt:lpstr>1. Các kiểu dữ liệu và đặc điểm kiểu dữ liệu</vt:lpstr>
      <vt:lpstr>1. Các kiểu dữ liệu và đặc điểm kiểu dữ liệu</vt:lpstr>
      <vt:lpstr>1. Các kiểu dữ liệu và đặc điểm kiểu dữ liệu</vt:lpstr>
      <vt:lpstr>1. Các kiểu dữ liệu và đặc điểm kiểu dữ liệu</vt:lpstr>
      <vt:lpstr>1. Các kiểu dữ liệu và đặc điểm kiểu dữ liệu</vt:lpstr>
      <vt:lpstr>1. Các kiểu dữ liệu và đặc điểm kiểu dữ liệu</vt:lpstr>
      <vt:lpstr>1. Các kiểu dữ liệu và đặc điểm kiểu dữ liệu</vt:lpstr>
      <vt:lpstr>1. Các kiểu dữ liệu và đặc điểm kiểu dữ liệu</vt:lpstr>
      <vt:lpstr>PowerPoint Presentation</vt:lpstr>
      <vt:lpstr>PowerPoint Presentation</vt:lpstr>
      <vt:lpstr>2. Hằng, biến</vt:lpstr>
      <vt:lpstr>2. Hằng, biến</vt:lpstr>
      <vt:lpstr>2. Hằng, biến</vt:lpstr>
      <vt:lpstr>2. Hằng, biến</vt:lpstr>
      <vt:lpstr>2. Hằng, biến</vt:lpstr>
      <vt:lpstr>2. Hằng, biến</vt:lpstr>
      <vt:lpstr>2. Hằng, biến</vt:lpstr>
      <vt:lpstr>3. Các toán tử</vt:lpstr>
      <vt:lpstr>3. Các toán tử</vt:lpstr>
      <vt:lpstr>3. Các toán tử</vt:lpstr>
      <vt:lpstr>3. Các toán tử</vt:lpstr>
      <vt:lpstr>3. Các toán tử</vt:lpstr>
      <vt:lpstr>3. Các toán tử</vt:lpstr>
      <vt:lpstr>3. Các toán tử</vt:lpstr>
      <vt:lpstr>3. Các toán tử</vt:lpstr>
      <vt:lpstr>3. Các toán tử</vt:lpstr>
      <vt:lpstr>3. Các toán tử</vt:lpstr>
      <vt:lpstr>4. Các hàm cơ bản</vt:lpstr>
      <vt:lpstr>4. Các hàm cơ bản</vt:lpstr>
      <vt:lpstr>4. Các hàm cơ bản</vt:lpstr>
      <vt:lpstr>4. Các hàm cơ bản</vt:lpstr>
    </vt:vector>
  </TitlesOfParts>
  <Company>Home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PHƯƠNG PHÁP  LẬP TRÌNH HƯỚNG ĐỐI TƯỢNG (object-oriented programming - OOP)</dc:title>
  <dc:creator>Trinh Thanh Duy</dc:creator>
  <cp:lastModifiedBy>Elite</cp:lastModifiedBy>
  <cp:revision>50</cp:revision>
  <dcterms:created xsi:type="dcterms:W3CDTF">2012-09-07T14:59:45Z</dcterms:created>
  <dcterms:modified xsi:type="dcterms:W3CDTF">2017-09-13T01:16:02Z</dcterms:modified>
</cp:coreProperties>
</file>